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1"/>
  </p:notesMasterIdLst>
  <p:sldIdLst>
    <p:sldId id="256" r:id="rId3"/>
    <p:sldId id="257" r:id="rId4"/>
    <p:sldId id="258" r:id="rId5"/>
    <p:sldId id="279" r:id="rId6"/>
    <p:sldId id="264" r:id="rId7"/>
    <p:sldId id="259" r:id="rId8"/>
    <p:sldId id="266" r:id="rId9"/>
    <p:sldId id="267" r:id="rId10"/>
    <p:sldId id="260" r:id="rId11"/>
    <p:sldId id="261" r:id="rId12"/>
    <p:sldId id="268" r:id="rId13"/>
    <p:sldId id="269" r:id="rId14"/>
    <p:sldId id="272" r:id="rId15"/>
    <p:sldId id="275" r:id="rId16"/>
    <p:sldId id="276" r:id="rId17"/>
    <p:sldId id="273" r:id="rId18"/>
    <p:sldId id="277" r:id="rId19"/>
    <p:sldId id="278" r:id="rId20"/>
  </p:sldIdLst>
  <p:sldSz cx="12192000" cy="6858000"/>
  <p:notesSz cx="6858000" cy="9144000"/>
  <p:embeddedFontLst>
    <p:embeddedFont>
      <p:font typeface="Gill Sans" panose="020B0502020104020203" pitchFamily="34" charset="-79"/>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Qq8p6zfbKeo7cdLMycJL02Fjf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C0395A-9842-42C8-B4D9-9EC4036B6AB2}">
  <a:tblStyle styleId="{A3C0395A-9842-42C8-B4D9-9EC4036B6AB2}"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0F7"/>
          </a:solidFill>
        </a:fill>
      </a:tcStyle>
    </a:wholeTbl>
    <a:band1H>
      <a:tcTxStyle/>
      <a:tcStyle>
        <a:tcBdr/>
        <a:fill>
          <a:solidFill>
            <a:srgbClr val="CDDFEF"/>
          </a:solidFill>
        </a:fill>
      </a:tcStyle>
    </a:band1H>
    <a:band2H>
      <a:tcTxStyle/>
      <a:tcStyle>
        <a:tcBdr/>
      </a:tcStyle>
    </a:band2H>
    <a:band1V>
      <a:tcTxStyle/>
      <a:tcStyle>
        <a:tcBdr/>
        <a:fill>
          <a:solidFill>
            <a:srgbClr val="CDDFEF"/>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86"/>
  </p:normalViewPr>
  <p:slideViewPr>
    <p:cSldViewPr snapToGrid="0">
      <p:cViewPr varScale="1">
        <p:scale>
          <a:sx n="102" d="100"/>
          <a:sy n="102" d="100"/>
        </p:scale>
        <p:origin x="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191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668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515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90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8" name="Google Shape;11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2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446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12"/>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7" name="Google Shape;17;p1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Gill Sans"/>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a:spLocks noGrp="1"/>
          </p:cNvSpPr>
          <p:nvPr>
            <p:ph type="pic" idx="2"/>
          </p:nvPr>
        </p:nvSpPr>
        <p:spPr>
          <a:xfrm>
            <a:off x="447817" y="641350"/>
            <a:ext cx="11290859" cy="3651249"/>
          </a:xfrm>
          <a:prstGeom prst="rect">
            <a:avLst/>
          </a:prstGeom>
          <a:noFill/>
          <a:ln>
            <a:noFill/>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1pPr>
            <a:lvl2pPr marR="0" lvl="1"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2pPr>
            <a:lvl3pPr marR="0" lvl="2"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3pPr>
            <a:lvl4pPr marR="0" lvl="3"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4pPr>
            <a:lvl5pPr marR="0" lvl="4" algn="l" rtl="0">
              <a:spcBef>
                <a:spcPts val="600"/>
              </a:spcBef>
              <a:spcAft>
                <a:spcPts val="0"/>
              </a:spcAft>
              <a:buClr>
                <a:schemeClr val="accent1"/>
              </a:buClr>
              <a:buSzPts val="1472"/>
              <a:buFont typeface="Noto Sans Symbols"/>
              <a:buNone/>
              <a:defRPr sz="1600" b="0" i="0" u="none" strike="noStrike" cap="none">
                <a:solidFill>
                  <a:srgbClr val="3F3F3F"/>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32" name="Google Shape;32;p13"/>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33" name="Google Shape;33;p1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20"/>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Gill Sans"/>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85" name="Google Shape;85;p20"/>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6" name="Google Shape;86;p20"/>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1"/>
          <p:cNvSpPr txBox="1">
            <a:spLocks noGrp="1"/>
          </p:cNvSpPr>
          <p:nvPr>
            <p:ph type="body" idx="1"/>
          </p:nvPr>
        </p:nvSpPr>
        <p:spPr>
          <a:xfrm rot="5400000">
            <a:off x="4269976" y="-1352783"/>
            <a:ext cx="3652047" cy="11029616"/>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2" name="Google Shape;92;p2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22"/>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Gill Sans"/>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2"/>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9" name="Google Shape;99;p22"/>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9" name="Google Shape;59;p16"/>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1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303096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FEFEFE"/>
              </a:buClr>
              <a:buSzPts val="2800"/>
              <a:buFont typeface="Gill Sans"/>
              <a:buNone/>
              <a:defRPr sz="28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0"/>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1"/>
              </a:buClr>
              <a:buSzPts val="1656"/>
              <a:buFont typeface="Noto Sans Symbols"/>
              <a:buChar char="◼"/>
              <a:defRPr sz="1800" b="0" i="0" u="none" strike="noStrike" cap="none">
                <a:solidFill>
                  <a:srgbClr val="FEFEFE"/>
                </a:solidFill>
                <a:latin typeface="Gill Sans"/>
                <a:ea typeface="Gill Sans"/>
                <a:cs typeface="Gill Sans"/>
                <a:sym typeface="Gill Sans"/>
              </a:defRPr>
            </a:lvl1pPr>
            <a:lvl2pPr marL="914400" marR="0" lvl="1" indent="-322072" algn="l" rtl="0">
              <a:spcBef>
                <a:spcPts val="600"/>
              </a:spcBef>
              <a:spcAft>
                <a:spcPts val="0"/>
              </a:spcAft>
              <a:buClr>
                <a:schemeClr val="accent1"/>
              </a:buClr>
              <a:buSzPts val="1472"/>
              <a:buFont typeface="Noto Sans Symbols"/>
              <a:buChar char="◼"/>
              <a:defRPr sz="1600" b="0" i="0" u="none" strike="noStrike" cap="none">
                <a:solidFill>
                  <a:srgbClr val="FEFEFE"/>
                </a:solidFill>
                <a:latin typeface="Gill Sans"/>
                <a:ea typeface="Gill Sans"/>
                <a:cs typeface="Gill Sans"/>
                <a:sym typeface="Gill Sans"/>
              </a:defRPr>
            </a:lvl2pPr>
            <a:lvl3pPr marL="1371600" marR="0" lvl="2" indent="-310388" algn="l" rtl="0">
              <a:spcBef>
                <a:spcPts val="600"/>
              </a:spcBef>
              <a:spcAft>
                <a:spcPts val="0"/>
              </a:spcAft>
              <a:buClr>
                <a:schemeClr val="accent1"/>
              </a:buClr>
              <a:buSzPts val="1288"/>
              <a:buFont typeface="Noto Sans Symbols"/>
              <a:buChar char="◼"/>
              <a:defRPr sz="1400" b="0" i="0" u="none" strike="noStrike" cap="none">
                <a:solidFill>
                  <a:srgbClr val="FEFEFE"/>
                </a:solidFill>
                <a:latin typeface="Gill Sans"/>
                <a:ea typeface="Gill Sans"/>
                <a:cs typeface="Gill Sans"/>
                <a:sym typeface="Gill Sans"/>
              </a:defRPr>
            </a:lvl3pPr>
            <a:lvl4pPr marL="1828800" marR="0" lvl="3" indent="-298703" algn="l" rtl="0">
              <a:spcBef>
                <a:spcPts val="600"/>
              </a:spcBef>
              <a:spcAft>
                <a:spcPts val="0"/>
              </a:spcAft>
              <a:buClr>
                <a:schemeClr val="accent1"/>
              </a:buClr>
              <a:buSzPts val="1104"/>
              <a:buFont typeface="Noto Sans Symbols"/>
              <a:buChar char="◼"/>
              <a:defRPr sz="1200" b="0" i="0" u="none" strike="noStrike" cap="none">
                <a:solidFill>
                  <a:srgbClr val="FEFEFE"/>
                </a:solidFill>
                <a:latin typeface="Gill Sans"/>
                <a:ea typeface="Gill Sans"/>
                <a:cs typeface="Gill Sans"/>
                <a:sym typeface="Gill Sans"/>
              </a:defRPr>
            </a:lvl4pPr>
            <a:lvl5pPr marL="2286000" marR="0" lvl="4" indent="-298704" algn="l" rtl="0">
              <a:spcBef>
                <a:spcPts val="600"/>
              </a:spcBef>
              <a:spcAft>
                <a:spcPts val="0"/>
              </a:spcAft>
              <a:buClr>
                <a:schemeClr val="accent1"/>
              </a:buClr>
              <a:buSzPts val="1104"/>
              <a:buFont typeface="Noto Sans Symbols"/>
              <a:buChar char="◼"/>
              <a:defRPr sz="1200" b="0" i="0" u="none" strike="noStrike" cap="none">
                <a:solidFill>
                  <a:srgbClr val="FEFEFE"/>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9pPr>
          </a:lstStyle>
          <a:p>
            <a:endParaRPr/>
          </a:p>
        </p:txBody>
      </p:sp>
      <p:sp>
        <p:nvSpPr>
          <p:cNvPr id="8" name="Google Shape;8;p1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1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EFEFE"/>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FEFEFE"/>
                </a:solidFill>
                <a:latin typeface="Gill Sans"/>
                <a:ea typeface="Gill Sans"/>
                <a:cs typeface="Gill Sans"/>
                <a:sym typeface="Gill Sans"/>
              </a:defRPr>
            </a:lvl1pPr>
            <a:lvl2pPr marL="0" marR="0" lvl="1" indent="0" algn="r" rtl="0">
              <a:spcBef>
                <a:spcPts val="0"/>
              </a:spcBef>
              <a:buNone/>
              <a:defRPr sz="900" b="0" i="0" u="none" strike="noStrike" cap="none">
                <a:solidFill>
                  <a:srgbClr val="FEFEFE"/>
                </a:solidFill>
                <a:latin typeface="Gill Sans"/>
                <a:ea typeface="Gill Sans"/>
                <a:cs typeface="Gill Sans"/>
                <a:sym typeface="Gill Sans"/>
              </a:defRPr>
            </a:lvl2pPr>
            <a:lvl3pPr marL="0" marR="0" lvl="2" indent="0" algn="r" rtl="0">
              <a:spcBef>
                <a:spcPts val="0"/>
              </a:spcBef>
              <a:buNone/>
              <a:defRPr sz="900" b="0" i="0" u="none" strike="noStrike" cap="none">
                <a:solidFill>
                  <a:srgbClr val="FEFEFE"/>
                </a:solidFill>
                <a:latin typeface="Gill Sans"/>
                <a:ea typeface="Gill Sans"/>
                <a:cs typeface="Gill Sans"/>
                <a:sym typeface="Gill Sans"/>
              </a:defRPr>
            </a:lvl3pPr>
            <a:lvl4pPr marL="0" marR="0" lvl="3" indent="0" algn="r" rtl="0">
              <a:spcBef>
                <a:spcPts val="0"/>
              </a:spcBef>
              <a:buNone/>
              <a:defRPr sz="900" b="0" i="0" u="none" strike="noStrike" cap="none">
                <a:solidFill>
                  <a:srgbClr val="FEFEFE"/>
                </a:solidFill>
                <a:latin typeface="Gill Sans"/>
                <a:ea typeface="Gill Sans"/>
                <a:cs typeface="Gill Sans"/>
                <a:sym typeface="Gill Sans"/>
              </a:defRPr>
            </a:lvl4pPr>
            <a:lvl5pPr marL="0" marR="0" lvl="4" indent="0" algn="r" rtl="0">
              <a:spcBef>
                <a:spcPts val="0"/>
              </a:spcBef>
              <a:buNone/>
              <a:defRPr sz="900" b="0" i="0" u="none" strike="noStrike" cap="none">
                <a:solidFill>
                  <a:srgbClr val="FEFEFE"/>
                </a:solidFill>
                <a:latin typeface="Gill Sans"/>
                <a:ea typeface="Gill Sans"/>
                <a:cs typeface="Gill Sans"/>
                <a:sym typeface="Gill Sans"/>
              </a:defRPr>
            </a:lvl5pPr>
            <a:lvl6pPr marL="0" marR="0" lvl="5" indent="0" algn="r" rtl="0">
              <a:spcBef>
                <a:spcPts val="0"/>
              </a:spcBef>
              <a:buNone/>
              <a:defRPr sz="900" b="0" i="0" u="none" strike="noStrike" cap="none">
                <a:solidFill>
                  <a:srgbClr val="FEFEFE"/>
                </a:solidFill>
                <a:latin typeface="Gill Sans"/>
                <a:ea typeface="Gill Sans"/>
                <a:cs typeface="Gill Sans"/>
                <a:sym typeface="Gill Sans"/>
              </a:defRPr>
            </a:lvl6pPr>
            <a:lvl7pPr marL="0" marR="0" lvl="6" indent="0" algn="r" rtl="0">
              <a:spcBef>
                <a:spcPts val="0"/>
              </a:spcBef>
              <a:buNone/>
              <a:defRPr sz="900" b="0" i="0" u="none" strike="noStrike" cap="none">
                <a:solidFill>
                  <a:srgbClr val="FEFEFE"/>
                </a:solidFill>
                <a:latin typeface="Gill Sans"/>
                <a:ea typeface="Gill Sans"/>
                <a:cs typeface="Gill Sans"/>
                <a:sym typeface="Gill Sans"/>
              </a:defRPr>
            </a:lvl7pPr>
            <a:lvl8pPr marL="0" marR="0" lvl="7" indent="0" algn="r" rtl="0">
              <a:spcBef>
                <a:spcPts val="0"/>
              </a:spcBef>
              <a:buNone/>
              <a:defRPr sz="900" b="0" i="0" u="none" strike="noStrike" cap="none">
                <a:solidFill>
                  <a:srgbClr val="FEFEFE"/>
                </a:solidFill>
                <a:latin typeface="Gill Sans"/>
                <a:ea typeface="Gill Sans"/>
                <a:cs typeface="Gill Sans"/>
                <a:sym typeface="Gill Sans"/>
              </a:defRPr>
            </a:lvl8pPr>
            <a:lvl9pPr marL="0" marR="0" lvl="8" indent="0" algn="r" rtl="0">
              <a:spcBef>
                <a:spcPts val="0"/>
              </a:spcBef>
              <a:buNone/>
              <a:defRPr sz="900" b="0" i="0" u="none" strike="noStrike" cap="none">
                <a:solidFill>
                  <a:srgbClr val="FEFEF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0"/>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0"/>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Gill Sans"/>
              <a:buNone/>
              <a:defRPr sz="28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9"/>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1"/>
              </a:buClr>
              <a:buSzPts val="1656"/>
              <a:buFont typeface="Noto Sans Symbols"/>
              <a:buChar char="◼"/>
              <a:defRPr sz="1800" b="0" i="0" u="none" strike="noStrike" cap="none">
                <a:solidFill>
                  <a:srgbClr val="3F3F3F"/>
                </a:solidFill>
                <a:latin typeface="Gill Sans"/>
                <a:ea typeface="Gill Sans"/>
                <a:cs typeface="Gill Sans"/>
                <a:sym typeface="Gill Sans"/>
              </a:defRPr>
            </a:lvl1pPr>
            <a:lvl2pPr marL="914400" marR="0" lvl="1" indent="-322072" algn="l" rtl="0">
              <a:spcBef>
                <a:spcPts val="600"/>
              </a:spcBef>
              <a:spcAft>
                <a:spcPts val="0"/>
              </a:spcAft>
              <a:buClr>
                <a:schemeClr val="accent1"/>
              </a:buClr>
              <a:buSzPts val="1472"/>
              <a:buFont typeface="Noto Sans Symbols"/>
              <a:buChar char="◼"/>
              <a:defRPr sz="1600" b="0" i="0" u="none" strike="noStrike" cap="none">
                <a:solidFill>
                  <a:srgbClr val="3F3F3F"/>
                </a:solidFill>
                <a:latin typeface="Gill Sans"/>
                <a:ea typeface="Gill Sans"/>
                <a:cs typeface="Gill Sans"/>
                <a:sym typeface="Gill Sans"/>
              </a:defRPr>
            </a:lvl2pPr>
            <a:lvl3pPr marL="1371600" marR="0" lvl="2" indent="-310388" algn="l" rtl="0">
              <a:spcBef>
                <a:spcPts val="600"/>
              </a:spcBef>
              <a:spcAft>
                <a:spcPts val="0"/>
              </a:spcAft>
              <a:buClr>
                <a:schemeClr val="accent1"/>
              </a:buClr>
              <a:buSzPts val="1288"/>
              <a:buFont typeface="Noto Sans Symbols"/>
              <a:buChar char="◼"/>
              <a:defRPr sz="1400" b="0" i="0" u="none" strike="noStrike" cap="none">
                <a:solidFill>
                  <a:srgbClr val="3F3F3F"/>
                </a:solidFill>
                <a:latin typeface="Gill Sans"/>
                <a:ea typeface="Gill Sans"/>
                <a:cs typeface="Gill Sans"/>
                <a:sym typeface="Gill Sans"/>
              </a:defRPr>
            </a:lvl3pPr>
            <a:lvl4pPr marL="1828800" marR="0" lvl="3" indent="-298703" algn="l" rtl="0">
              <a:spcBef>
                <a:spcPts val="600"/>
              </a:spcBef>
              <a:spcAft>
                <a:spcPts val="0"/>
              </a:spcAft>
              <a:buClr>
                <a:schemeClr val="accent1"/>
              </a:buClr>
              <a:buSzPts val="1104"/>
              <a:buFont typeface="Noto Sans Symbols"/>
              <a:buChar char="◼"/>
              <a:defRPr sz="1200" b="0" i="0" u="none" strike="noStrike" cap="none">
                <a:solidFill>
                  <a:srgbClr val="3F3F3F"/>
                </a:solidFill>
                <a:latin typeface="Gill Sans"/>
                <a:ea typeface="Gill Sans"/>
                <a:cs typeface="Gill Sans"/>
                <a:sym typeface="Gill Sans"/>
              </a:defRPr>
            </a:lvl4pPr>
            <a:lvl5pPr marL="2286000" marR="0" lvl="4" indent="-298704" algn="l" rtl="0">
              <a:spcBef>
                <a:spcPts val="600"/>
              </a:spcBef>
              <a:spcAft>
                <a:spcPts val="0"/>
              </a:spcAft>
              <a:buClr>
                <a:schemeClr val="accent1"/>
              </a:buClr>
              <a:buSzPts val="1104"/>
              <a:buFont typeface="Noto Sans Symbols"/>
              <a:buChar char="◼"/>
              <a:defRPr sz="1200" b="0" i="0" u="none" strike="noStrike" cap="none">
                <a:solidFill>
                  <a:srgbClr val="3F3F3F"/>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23" name="Google Shape;23;p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4" name="Google Shape;24;p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5" name="Google Shape;25;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Gill Sans"/>
                <a:ea typeface="Gill Sans"/>
                <a:cs typeface="Gill Sans"/>
                <a:sym typeface="Gill Sans"/>
              </a:defRPr>
            </a:lvl1pPr>
            <a:lvl2pPr marL="0" marR="0" lvl="1" indent="0" algn="r" rtl="0">
              <a:spcBef>
                <a:spcPts val="0"/>
              </a:spcBef>
              <a:buNone/>
              <a:defRPr sz="900" b="0" i="0" u="none" strike="noStrike" cap="none">
                <a:solidFill>
                  <a:srgbClr val="3F3F3F"/>
                </a:solidFill>
                <a:latin typeface="Gill Sans"/>
                <a:ea typeface="Gill Sans"/>
                <a:cs typeface="Gill Sans"/>
                <a:sym typeface="Gill Sans"/>
              </a:defRPr>
            </a:lvl2pPr>
            <a:lvl3pPr marL="0" marR="0" lvl="2" indent="0" algn="r" rtl="0">
              <a:spcBef>
                <a:spcPts val="0"/>
              </a:spcBef>
              <a:buNone/>
              <a:defRPr sz="900" b="0" i="0" u="none" strike="noStrike" cap="none">
                <a:solidFill>
                  <a:srgbClr val="3F3F3F"/>
                </a:solidFill>
                <a:latin typeface="Gill Sans"/>
                <a:ea typeface="Gill Sans"/>
                <a:cs typeface="Gill Sans"/>
                <a:sym typeface="Gill Sans"/>
              </a:defRPr>
            </a:lvl3pPr>
            <a:lvl4pPr marL="0" marR="0" lvl="3" indent="0" algn="r" rtl="0">
              <a:spcBef>
                <a:spcPts val="0"/>
              </a:spcBef>
              <a:buNone/>
              <a:defRPr sz="900" b="0" i="0" u="none" strike="noStrike" cap="none">
                <a:solidFill>
                  <a:srgbClr val="3F3F3F"/>
                </a:solidFill>
                <a:latin typeface="Gill Sans"/>
                <a:ea typeface="Gill Sans"/>
                <a:cs typeface="Gill Sans"/>
                <a:sym typeface="Gill Sans"/>
              </a:defRPr>
            </a:lvl4pPr>
            <a:lvl5pPr marL="0" marR="0" lvl="4" indent="0" algn="r" rtl="0">
              <a:spcBef>
                <a:spcPts val="0"/>
              </a:spcBef>
              <a:buNone/>
              <a:defRPr sz="900" b="0" i="0" u="none" strike="noStrike" cap="none">
                <a:solidFill>
                  <a:srgbClr val="3F3F3F"/>
                </a:solidFill>
                <a:latin typeface="Gill Sans"/>
                <a:ea typeface="Gill Sans"/>
                <a:cs typeface="Gill Sans"/>
                <a:sym typeface="Gill Sans"/>
              </a:defRPr>
            </a:lvl5pPr>
            <a:lvl6pPr marL="0" marR="0" lvl="5" indent="0" algn="r" rtl="0">
              <a:spcBef>
                <a:spcPts val="0"/>
              </a:spcBef>
              <a:buNone/>
              <a:defRPr sz="900" b="0" i="0" u="none" strike="noStrike" cap="none">
                <a:solidFill>
                  <a:srgbClr val="3F3F3F"/>
                </a:solidFill>
                <a:latin typeface="Gill Sans"/>
                <a:ea typeface="Gill Sans"/>
                <a:cs typeface="Gill Sans"/>
                <a:sym typeface="Gill Sans"/>
              </a:defRPr>
            </a:lvl6pPr>
            <a:lvl7pPr marL="0" marR="0" lvl="6" indent="0" algn="r" rtl="0">
              <a:spcBef>
                <a:spcPts val="0"/>
              </a:spcBef>
              <a:buNone/>
              <a:defRPr sz="900" b="0" i="0" u="none" strike="noStrike" cap="none">
                <a:solidFill>
                  <a:srgbClr val="3F3F3F"/>
                </a:solidFill>
                <a:latin typeface="Gill Sans"/>
                <a:ea typeface="Gill Sans"/>
                <a:cs typeface="Gill Sans"/>
                <a:sym typeface="Gill Sans"/>
              </a:defRPr>
            </a:lvl7pPr>
            <a:lvl8pPr marL="0" marR="0" lvl="7" indent="0" algn="r" rtl="0">
              <a:spcBef>
                <a:spcPts val="0"/>
              </a:spcBef>
              <a:buNone/>
              <a:defRPr sz="900" b="0" i="0" u="none" strike="noStrike" cap="none">
                <a:solidFill>
                  <a:srgbClr val="3F3F3F"/>
                </a:solidFill>
                <a:latin typeface="Gill Sans"/>
                <a:ea typeface="Gill Sans"/>
                <a:cs typeface="Gill Sans"/>
                <a:sym typeface="Gill Sans"/>
              </a:defRPr>
            </a:lvl8pPr>
            <a:lvl9pPr marL="0" marR="0" lvl="8" indent="0" algn="r" rtl="0">
              <a:spcBef>
                <a:spcPts val="0"/>
              </a:spcBef>
              <a:buNone/>
              <a:defRPr sz="900" b="0" i="0" u="none" strike="noStrike" cap="none">
                <a:solidFill>
                  <a:srgbClr val="3F3F3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9"/>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9"/>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9"/>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1"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8"/>
        <p:cNvGrpSpPr/>
        <p:nvPr/>
      </p:nvGrpSpPr>
      <p:grpSpPr>
        <a:xfrm>
          <a:off x="0" y="0"/>
          <a:ext cx="0" cy="0"/>
          <a:chOff x="0" y="0"/>
          <a:chExt cx="0" cy="0"/>
        </a:xfrm>
      </p:grpSpPr>
      <p:sp>
        <p:nvSpPr>
          <p:cNvPr id="109" name="Google Shape;109;p1"/>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0" y="0"/>
            <a:ext cx="12192000" cy="6858000"/>
          </a:xfrm>
          <a:prstGeom prst="rect">
            <a:avLst/>
          </a:prstGeom>
          <a:solidFill>
            <a:srgbClr val="3C47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4" name="Google Shape;114;p1"/>
          <p:cNvSpPr txBox="1">
            <a:spLocks noGrp="1"/>
          </p:cNvSpPr>
          <p:nvPr>
            <p:ph type="title"/>
          </p:nvPr>
        </p:nvSpPr>
        <p:spPr>
          <a:xfrm>
            <a:off x="783771" y="1066800"/>
            <a:ext cx="5727760" cy="47244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FFFFFF"/>
              </a:buClr>
              <a:buSzPts val="6600"/>
              <a:buFont typeface="Gill Sans"/>
              <a:buNone/>
            </a:pPr>
            <a:r>
              <a:rPr lang="en-US" sz="6600" b="0" cap="none">
                <a:solidFill>
                  <a:srgbClr val="FFFFFF"/>
                </a:solidFill>
                <a:latin typeface="Gill Sans"/>
                <a:ea typeface="Gill Sans"/>
                <a:cs typeface="Gill Sans"/>
                <a:sym typeface="Gill Sans"/>
              </a:rPr>
              <a:t>FINAL PROJECT TEMPLATE</a:t>
            </a:r>
            <a:endParaRPr/>
          </a:p>
        </p:txBody>
      </p:sp>
      <p:sp>
        <p:nvSpPr>
          <p:cNvPr id="115" name="Google Shape;115;p1"/>
          <p:cNvSpPr/>
          <p:nvPr/>
        </p:nvSpPr>
        <p:spPr>
          <a:xfrm rot="-5400000">
            <a:off x="5171433" y="3396996"/>
            <a:ext cx="3703320"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9" name="Google Shape;179;p6"/>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a:solidFill>
                  <a:schemeClr val="dk2"/>
                </a:solidFill>
                <a:latin typeface="Gill Sans"/>
                <a:ea typeface="Gill Sans"/>
                <a:cs typeface="Gill Sans"/>
                <a:sym typeface="Gill Sans"/>
              </a:rPr>
              <a:t>PASSWORD PENETRATION TEST OUTCOME</a:t>
            </a:r>
            <a:endParaRPr/>
          </a:p>
        </p:txBody>
      </p:sp>
      <p:sp>
        <p:nvSpPr>
          <p:cNvPr id="180" name="Google Shape;180;p6"/>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b="1" dirty="0"/>
              <a:t>Methodology: </a:t>
            </a:r>
            <a:r>
              <a:rPr lang="en-US" dirty="0"/>
              <a:t>(Summarize steps taken to test password security) used </a:t>
            </a:r>
            <a:r>
              <a:rPr lang="en-US" dirty="0" err="1"/>
              <a:t>hashcat</a:t>
            </a:r>
            <a:r>
              <a:rPr lang="en-US" dirty="0"/>
              <a:t> tool to test passwords, -m0 = md5 hashes and –a 0 =straight/dictionary attack which uses a word list</a:t>
            </a:r>
            <a:endParaRPr dirty="0"/>
          </a:p>
          <a:p>
            <a:pPr marL="0" lvl="0" indent="-93472" algn="l" rtl="0">
              <a:lnSpc>
                <a:spcPct val="100000"/>
              </a:lnSpc>
              <a:spcBef>
                <a:spcPts val="920"/>
              </a:spcBef>
              <a:spcAft>
                <a:spcPts val="0"/>
              </a:spcAft>
              <a:buSzPts val="1472"/>
              <a:buFont typeface="Noto Sans Symbols"/>
              <a:buChar char="◼"/>
            </a:pPr>
            <a:r>
              <a:rPr lang="en-US" b="1" dirty="0"/>
              <a:t>Number of passwords tested: </a:t>
            </a:r>
            <a:r>
              <a:rPr lang="en-US" dirty="0"/>
              <a:t>(insert number)6494</a:t>
            </a:r>
            <a:endParaRPr dirty="0"/>
          </a:p>
          <a:p>
            <a:pPr marL="0" lvl="0" indent="-93472" algn="l" rtl="0">
              <a:lnSpc>
                <a:spcPct val="100000"/>
              </a:lnSpc>
              <a:spcBef>
                <a:spcPts val="920"/>
              </a:spcBef>
              <a:spcAft>
                <a:spcPts val="0"/>
              </a:spcAft>
              <a:buSzPts val="1472"/>
              <a:buFont typeface="Noto Sans Symbols"/>
              <a:buChar char="◼"/>
            </a:pPr>
            <a:r>
              <a:rPr lang="en-US" b="1" dirty="0"/>
              <a:t>Number of passwords cracked: </a:t>
            </a:r>
            <a:r>
              <a:rPr lang="en-US" dirty="0"/>
              <a:t>(insert number)14344391</a:t>
            </a:r>
            <a:endParaRPr dirty="0"/>
          </a:p>
          <a:p>
            <a:pPr marL="0" lvl="0" indent="-93472" algn="l" rtl="0">
              <a:lnSpc>
                <a:spcPct val="100000"/>
              </a:lnSpc>
              <a:spcBef>
                <a:spcPts val="920"/>
              </a:spcBef>
              <a:spcAft>
                <a:spcPts val="0"/>
              </a:spcAft>
              <a:buSzPts val="1472"/>
              <a:buFont typeface="Noto Sans Symbols"/>
              <a:buChar char="◼"/>
            </a:pPr>
            <a:r>
              <a:rPr lang="en-US" b="1" dirty="0"/>
              <a:t>Evidence of weak passwords: </a:t>
            </a:r>
            <a:endParaRPr dirty="0"/>
          </a:p>
          <a:p>
            <a:pPr marL="0" lvl="0" indent="0" algn="l" rtl="0">
              <a:lnSpc>
                <a:spcPct val="100000"/>
              </a:lnSpc>
              <a:spcBef>
                <a:spcPts val="920"/>
              </a:spcBef>
              <a:spcAft>
                <a:spcPts val="0"/>
              </a:spcAft>
              <a:buSzPts val="1472"/>
              <a:buNone/>
            </a:pPr>
            <a:r>
              <a:rPr lang="en-US" sz="1200" dirty="0"/>
              <a:t>Secret(, 0000,12345…more</a:t>
            </a:r>
            <a:endParaRPr sz="1200" dirty="0"/>
          </a:p>
          <a:p>
            <a:pPr marL="0" lvl="0" indent="0" algn="l" rtl="0">
              <a:lnSpc>
                <a:spcPct val="100000"/>
              </a:lnSpc>
              <a:spcBef>
                <a:spcPts val="920"/>
              </a:spcBef>
              <a:spcAft>
                <a:spcPts val="0"/>
              </a:spcAft>
              <a:buSzPts val="1472"/>
              <a:buNone/>
            </a:pPr>
            <a:endParaRPr b="1" dirty="0"/>
          </a:p>
          <a:p>
            <a:pPr marL="0" lvl="0" indent="0" algn="l" rtl="0">
              <a:lnSpc>
                <a:spcPct val="100000"/>
              </a:lnSpc>
              <a:spcBef>
                <a:spcPts val="920"/>
              </a:spcBef>
              <a:spcAft>
                <a:spcPts val="0"/>
              </a:spcAft>
              <a:buSzPts val="1472"/>
              <a:buNone/>
            </a:pPr>
            <a:r>
              <a:rPr lang="en-US" dirty="0"/>
              <a:t>(insert screenshot of cracked passwords and command used to launch attack)</a:t>
            </a:r>
            <a:endParaRPr dirty="0"/>
          </a:p>
          <a:p>
            <a:pPr marL="0" lvl="0" indent="0" algn="l" rtl="0">
              <a:lnSpc>
                <a:spcPct val="100000"/>
              </a:lnSpc>
              <a:spcBef>
                <a:spcPts val="920"/>
              </a:spcBef>
              <a:spcAft>
                <a:spcPts val="0"/>
              </a:spcAft>
              <a:buSzPts val="1472"/>
              <a:buNone/>
            </a:pPr>
            <a:r>
              <a:rPr lang="en-US" dirty="0"/>
              <a:t>Hashcat32.exe –m0 –a0 example0.hash </a:t>
            </a:r>
            <a:r>
              <a:rPr lang="en-US" dirty="0" err="1"/>
              <a:t>rockyou.txt</a:t>
            </a:r>
            <a:r>
              <a:rPr lang="en-US" dirty="0"/>
              <a:t> –r rules/d3d0ne.rule</a:t>
            </a:r>
            <a:endParaRPr dirty="0"/>
          </a:p>
          <a:p>
            <a:pPr marL="0" lvl="0" indent="-93472" algn="l" rtl="0">
              <a:lnSpc>
                <a:spcPct val="100000"/>
              </a:lnSpc>
              <a:spcBef>
                <a:spcPts val="920"/>
              </a:spcBef>
              <a:spcAft>
                <a:spcPts val="0"/>
              </a:spcAft>
              <a:buSzPts val="1472"/>
              <a:buFont typeface="Noto Sans Symbols"/>
              <a:buChar char="◼"/>
            </a:pPr>
            <a:r>
              <a:rPr lang="en-US" b="1" dirty="0"/>
              <a:t>Recommended steps to improve passwords security: </a:t>
            </a:r>
            <a:r>
              <a:rPr lang="en-US" dirty="0"/>
              <a:t>(Summarize best practice recommendations to avoid brute force attacks in the future)</a:t>
            </a:r>
            <a:r>
              <a:rPr lang="en-US" sz="1200" dirty="0"/>
              <a:t>use long passwords , special letters and capitals. Change the password for every 3 months. Do not share passwords with anyone. Use password manger . Do not use previous password or popular passwords which are easy to crack</a:t>
            </a:r>
            <a:r>
              <a:rPr lang="en-US" dirty="0"/>
              <a: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computer&#10;&#10;Description automatically generated">
            <a:extLst>
              <a:ext uri="{FF2B5EF4-FFF2-40B4-BE49-F238E27FC236}">
                <a16:creationId xmlns:a16="http://schemas.microsoft.com/office/drawing/2014/main" id="{642653A9-8384-2F5D-D5ED-06C3AE9BE37E}"/>
              </a:ext>
            </a:extLst>
          </p:cNvPr>
          <p:cNvPicPr>
            <a:picLocks noChangeAspect="1"/>
          </p:cNvPicPr>
          <p:nvPr/>
        </p:nvPicPr>
        <p:blipFill rotWithShape="1">
          <a:blip r:embed="rId2"/>
          <a:srcRect l="18812" t="18530" r="15012" b="23529"/>
          <a:stretch/>
        </p:blipFill>
        <p:spPr>
          <a:xfrm>
            <a:off x="814388" y="1100138"/>
            <a:ext cx="7415212" cy="4057770"/>
          </a:xfrm>
          <a:prstGeom prst="rect">
            <a:avLst/>
          </a:prstGeom>
        </p:spPr>
      </p:pic>
    </p:spTree>
    <p:extLst>
      <p:ext uri="{BB962C8B-B14F-4D97-AF65-F5344CB8AC3E}">
        <p14:creationId xmlns:p14="http://schemas.microsoft.com/office/powerpoint/2010/main" val="313217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19875335-1858-9EE7-0EDD-9996453F60BC}"/>
              </a:ext>
            </a:extLst>
          </p:cNvPr>
          <p:cNvPicPr>
            <a:picLocks noChangeAspect="1"/>
          </p:cNvPicPr>
          <p:nvPr/>
        </p:nvPicPr>
        <p:blipFill rotWithShape="1">
          <a:blip r:embed="rId2"/>
          <a:srcRect l="11642" t="14117" r="12807" b="8823"/>
          <a:stretch/>
        </p:blipFill>
        <p:spPr>
          <a:xfrm>
            <a:off x="0" y="985837"/>
            <a:ext cx="5872163" cy="3743325"/>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F6A58E90-CC79-CDE7-687A-DEB3B6F8B511}"/>
              </a:ext>
            </a:extLst>
          </p:cNvPr>
          <p:cNvPicPr>
            <a:picLocks noChangeAspect="1"/>
          </p:cNvPicPr>
          <p:nvPr/>
        </p:nvPicPr>
        <p:blipFill rotWithShape="1">
          <a:blip r:embed="rId3"/>
          <a:srcRect l="13573" t="14179" r="14311"/>
          <a:stretch/>
        </p:blipFill>
        <p:spPr>
          <a:xfrm>
            <a:off x="5771408" y="773008"/>
            <a:ext cx="5605154" cy="4168981"/>
          </a:xfrm>
          <a:prstGeom prst="rect">
            <a:avLst/>
          </a:prstGeom>
        </p:spPr>
      </p:pic>
    </p:spTree>
    <p:extLst>
      <p:ext uri="{BB962C8B-B14F-4D97-AF65-F5344CB8AC3E}">
        <p14:creationId xmlns:p14="http://schemas.microsoft.com/office/powerpoint/2010/main" val="320914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dirty="0">
                <a:solidFill>
                  <a:schemeClr val="dk2"/>
                </a:solidFill>
              </a:rPr>
              <a:t>INCIDENT RESPONSE PRELIMINARY ASSESSMENT</a:t>
            </a:r>
            <a:endParaRPr sz="2800" b="0" cap="none" dirty="0">
              <a:solidFill>
                <a:schemeClr val="dk2"/>
              </a:solidFill>
              <a:latin typeface="Gill Sans"/>
              <a:ea typeface="Gill Sans"/>
              <a:cs typeface="Gill Sans"/>
              <a:sym typeface="Gill Sans"/>
            </a:endParaRPr>
          </a:p>
        </p:txBody>
      </p:sp>
      <p:sp>
        <p:nvSpPr>
          <p:cNvPr id="189" name="Google Shape;189;p7"/>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fontScale="92500" lnSpcReduction="20000"/>
          </a:bodyPr>
          <a:lstStyle/>
          <a:p>
            <a:pPr marL="0" lvl="0" indent="-93472" algn="l" rtl="0">
              <a:lnSpc>
                <a:spcPct val="100000"/>
              </a:lnSpc>
              <a:spcBef>
                <a:spcPts val="0"/>
              </a:spcBef>
              <a:spcAft>
                <a:spcPts val="0"/>
              </a:spcAft>
              <a:buSzPts val="1472"/>
              <a:buFont typeface="Noto Sans Symbols"/>
              <a:buChar char="◼"/>
            </a:pPr>
            <a:r>
              <a:rPr lang="en-US" dirty="0"/>
              <a:t>Summarize ongoing incident: </a:t>
            </a:r>
            <a:endParaRPr dirty="0"/>
          </a:p>
          <a:p>
            <a:pPr marL="457200" lvl="1" indent="-70104" algn="l" rtl="0">
              <a:spcBef>
                <a:spcPts val="840"/>
              </a:spcBef>
              <a:spcAft>
                <a:spcPts val="0"/>
              </a:spcAft>
              <a:buSzPts val="1104"/>
              <a:buFont typeface="Noto Sans Symbols"/>
              <a:buChar char="◼"/>
            </a:pPr>
            <a:r>
              <a:rPr lang="en-US" dirty="0"/>
              <a:t>What do you know so far?</a:t>
            </a:r>
            <a:endParaRPr dirty="0"/>
          </a:p>
          <a:p>
            <a:pPr marL="0" lvl="0" indent="-93472" algn="l" rtl="0">
              <a:lnSpc>
                <a:spcPct val="100000"/>
              </a:lnSpc>
              <a:spcBef>
                <a:spcPts val="920"/>
              </a:spcBef>
              <a:spcAft>
                <a:spcPts val="0"/>
              </a:spcAft>
              <a:buSzPts val="1472"/>
              <a:buFont typeface="Noto Sans Symbols"/>
              <a:buChar char="◼"/>
            </a:pPr>
            <a:r>
              <a:rPr lang="en-US" dirty="0"/>
              <a:t>Document actions or notes from the following steps of the initial incident response checklist</a:t>
            </a:r>
            <a:endParaRPr dirty="0"/>
          </a:p>
          <a:p>
            <a:pPr marL="342900" indent="-342900">
              <a:spcBef>
                <a:spcPts val="920"/>
              </a:spcBef>
              <a:buFont typeface="Arial"/>
              <a:buChar char="•"/>
            </a:pPr>
            <a:r>
              <a:rPr lang="en-US" b="1" dirty="0"/>
              <a:t>Step 1: </a:t>
            </a:r>
            <a:r>
              <a:rPr lang="en-US" dirty="0"/>
              <a:t>Document the entity who discovers the incident :end user in a technology team opened a mail which is responsible for the ransomware attack, then a help desk team informed about the attack, finally security leader declared it as a critical incident</a:t>
            </a:r>
            <a:endParaRPr dirty="0"/>
          </a:p>
          <a:p>
            <a:pPr marL="342900" indent="-342900">
              <a:spcBef>
                <a:spcPts val="920"/>
              </a:spcBef>
              <a:buFont typeface="Arial"/>
              <a:buChar char="•"/>
            </a:pPr>
            <a:r>
              <a:rPr lang="en-US" b="1" dirty="0"/>
              <a:t>Step 2</a:t>
            </a:r>
            <a:r>
              <a:rPr lang="en-US" dirty="0"/>
              <a:t>: Impact Considerations</a:t>
            </a:r>
          </a:p>
          <a:p>
            <a:pPr marL="342900" indent="-342900">
              <a:spcBef>
                <a:spcPts val="920"/>
              </a:spcBef>
              <a:buFont typeface="Arial"/>
              <a:buChar char="•"/>
            </a:pPr>
            <a:r>
              <a:rPr lang="en-US" dirty="0"/>
              <a:t>a)	What is the indicator of compromise? when trying to log into their centralized log management systems it shows a locked/encrypted file asking ransom to decrypt it.</a:t>
            </a:r>
          </a:p>
          <a:p>
            <a:pPr marL="342900" indent="-342900">
              <a:spcBef>
                <a:spcPts val="920"/>
              </a:spcBef>
              <a:buFont typeface="Arial"/>
              <a:buChar char="•"/>
            </a:pPr>
            <a:r>
              <a:rPr lang="en-US" dirty="0"/>
              <a:t>b)	What is the potential impact of the incident?</a:t>
            </a:r>
          </a:p>
          <a:p>
            <a:pPr marL="342900" indent="-342900">
              <a:spcBef>
                <a:spcPts val="920"/>
              </a:spcBef>
              <a:buFont typeface="Arial"/>
              <a:buChar char="•"/>
            </a:pPr>
            <a:r>
              <a:rPr lang="en-US" dirty="0"/>
              <a:t>The control systems used to monitor patient stats are no longer available through the standard user interface. Some doctors report being unable to render treatments because they cannot view detailed information about patient status.</a:t>
            </a:r>
          </a:p>
          <a:p>
            <a:pPr marL="342900" indent="-342900">
              <a:spcBef>
                <a:spcPts val="920"/>
              </a:spcBef>
              <a:buFont typeface="Arial"/>
              <a:buChar char="•"/>
            </a:pPr>
            <a:r>
              <a:rPr lang="en-US" dirty="0"/>
              <a:t>When attempting to log into log analysis tool, that’s no longer accessible.</a:t>
            </a:r>
          </a:p>
          <a:p>
            <a:pPr marL="342900" indent="-342900">
              <a:spcBef>
                <a:spcPts val="920"/>
              </a:spcBef>
              <a:buFont typeface="Arial"/>
              <a:buChar char="•"/>
            </a:pPr>
            <a:r>
              <a:rPr lang="en-US" dirty="0"/>
              <a:t>c)	Name of system being targeted, the operating system, and the IP address. (use lab environment machine) Windows VM, windows operating system, IP address: 168.63.129.16</a:t>
            </a:r>
          </a:p>
          <a:p>
            <a:pPr marL="342900" indent="-342900">
              <a:spcBef>
                <a:spcPts val="920"/>
              </a:spcBef>
              <a:buFont typeface="Arial"/>
              <a:buChar cha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dirty="0">
                <a:solidFill>
                  <a:schemeClr val="dk2"/>
                </a:solidFill>
              </a:rPr>
              <a:t>INCIDENT RESPONSE PRELIMINARY ASSESSMENT</a:t>
            </a:r>
            <a:endParaRPr sz="2800" b="0" cap="none" dirty="0">
              <a:solidFill>
                <a:schemeClr val="dk2"/>
              </a:solidFill>
              <a:latin typeface="Gill Sans"/>
              <a:ea typeface="Gill Sans"/>
              <a:cs typeface="Gill Sans"/>
              <a:sym typeface="Gill Sans"/>
            </a:endParaRPr>
          </a:p>
        </p:txBody>
      </p:sp>
      <p:sp>
        <p:nvSpPr>
          <p:cNvPr id="189" name="Google Shape;189;p7"/>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indent="0">
              <a:spcBef>
                <a:spcPts val="920"/>
              </a:spcBef>
            </a:pPr>
            <a:endParaRPr dirty="0"/>
          </a:p>
          <a:p>
            <a:pPr marL="342900" indent="-342900">
              <a:spcBef>
                <a:spcPts val="920"/>
              </a:spcBef>
              <a:buFont typeface="Arial"/>
              <a:buChar char="•"/>
            </a:pPr>
            <a:r>
              <a:rPr lang="en-US" b="1" dirty="0"/>
              <a:t>Step 3: </a:t>
            </a:r>
            <a:r>
              <a:rPr lang="en-US" dirty="0"/>
              <a:t>a)           Is the incident confirmed? Or an indicator of compromise that’s not yet verified?</a:t>
            </a:r>
          </a:p>
          <a:p>
            <a:pPr marL="342900" indent="-342900">
              <a:spcBef>
                <a:spcPts val="920"/>
              </a:spcBef>
              <a:buFont typeface="Arial"/>
              <a:buChar char="•"/>
            </a:pPr>
            <a:r>
              <a:rPr lang="en-US" dirty="0"/>
              <a:t>YES , the incident is confirmed</a:t>
            </a:r>
          </a:p>
          <a:p>
            <a:pPr marL="342900" indent="-342900">
              <a:spcBef>
                <a:spcPts val="920"/>
              </a:spcBef>
              <a:buFont typeface="Arial"/>
              <a:buChar char="•"/>
            </a:pPr>
            <a:r>
              <a:rPr lang="en-US" dirty="0"/>
              <a:t>b)	Is the incident contained already or still in progress? The incident is already contained in other hospitals, so it may also occur at hospital X.</a:t>
            </a:r>
          </a:p>
          <a:p>
            <a:pPr marL="342900" indent="-342900">
              <a:spcBef>
                <a:spcPts val="920"/>
              </a:spcBef>
              <a:buFont typeface="Arial"/>
              <a:buChar char="•"/>
            </a:pPr>
            <a:r>
              <a:rPr lang="en-US" dirty="0"/>
              <a:t>c)	Is the response urgent? Yes, the incident happened in the other hospitals needs manager escalation.</a:t>
            </a:r>
          </a:p>
          <a:p>
            <a:pPr marL="342900" indent="-342900">
              <a:spcBef>
                <a:spcPts val="920"/>
              </a:spcBef>
              <a:buFont typeface="Arial"/>
              <a:buChar char="•"/>
            </a:pPr>
            <a:r>
              <a:rPr lang="en-US" dirty="0"/>
              <a:t>d)	Will any response alert the attacker and if so, do we care? Yes, the attackers is asking for ransom</a:t>
            </a:r>
          </a:p>
          <a:p>
            <a:pPr marL="342900" indent="-342900">
              <a:spcBef>
                <a:spcPts val="920"/>
              </a:spcBef>
              <a:buFont typeface="Arial"/>
              <a:buChar char="•"/>
            </a:pPr>
            <a:r>
              <a:rPr lang="en-US" dirty="0"/>
              <a:t>e)	What type of incident is this? Example: virus, worm, intrusion: ransomware is a type of malware that prevents access </a:t>
            </a:r>
            <a:endParaRPr dirty="0"/>
          </a:p>
          <a:p>
            <a:pPr marL="0" lvl="0" indent="0" algn="l" rtl="0">
              <a:lnSpc>
                <a:spcPct val="100000"/>
              </a:lnSpc>
              <a:spcBef>
                <a:spcPts val="920"/>
              </a:spcBef>
              <a:spcAft>
                <a:spcPts val="0"/>
              </a:spcAft>
              <a:buSzPts val="1472"/>
              <a:buNone/>
            </a:pPr>
            <a:r>
              <a:rPr lang="en-US" dirty="0"/>
              <a:t>(Add another slide if needed)</a:t>
            </a:r>
            <a:endParaRPr dirty="0"/>
          </a:p>
        </p:txBody>
      </p:sp>
    </p:spTree>
    <p:extLst>
      <p:ext uri="{BB962C8B-B14F-4D97-AF65-F5344CB8AC3E}">
        <p14:creationId xmlns:p14="http://schemas.microsoft.com/office/powerpoint/2010/main" val="132332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dirty="0">
                <a:solidFill>
                  <a:schemeClr val="dk2"/>
                </a:solidFill>
              </a:rPr>
              <a:t>INCIDENT RESPONSE PRELIMINARY ASSESSMENT</a:t>
            </a:r>
            <a:endParaRPr sz="2800" b="0" cap="none" dirty="0">
              <a:solidFill>
                <a:schemeClr val="dk2"/>
              </a:solidFill>
              <a:latin typeface="Gill Sans"/>
              <a:ea typeface="Gill Sans"/>
              <a:cs typeface="Gill Sans"/>
              <a:sym typeface="Gill Sans"/>
            </a:endParaRPr>
          </a:p>
        </p:txBody>
      </p:sp>
      <p:sp>
        <p:nvSpPr>
          <p:cNvPr id="189" name="Google Shape;189;p7"/>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342900" indent="-342900">
              <a:spcBef>
                <a:spcPts val="920"/>
              </a:spcBef>
              <a:buFont typeface="Arial"/>
              <a:buChar char="•"/>
            </a:pPr>
            <a:r>
              <a:rPr lang="en-US" b="1" dirty="0"/>
              <a:t>Step 4:</a:t>
            </a:r>
            <a:r>
              <a:rPr lang="en-US" dirty="0"/>
              <a:t>Is safety or human life at immediate risk? - the IR team should ensure their own survival and survival of the staff as a priority. there is no risk possess to human life with the attack, so staff and IR team are safe while working on it </a:t>
            </a:r>
            <a:endParaRPr dirty="0"/>
          </a:p>
          <a:p>
            <a:pPr marL="342900" indent="-342900">
              <a:spcBef>
                <a:spcPts val="920"/>
              </a:spcBef>
              <a:buFont typeface="Arial"/>
              <a:buChar char="•"/>
            </a:pPr>
            <a:r>
              <a:rPr lang="en-US" b="1" dirty="0"/>
              <a:t>Step 5: </a:t>
            </a:r>
            <a:r>
              <a:rPr lang="en-US" dirty="0"/>
              <a:t>As soon as possible, the regional threat manager at 999-999-9999 and the security operations center at 999-999-9999 of the incident. They will coordinate communication with other internal and external stakeholders. </a:t>
            </a:r>
          </a:p>
          <a:p>
            <a:pPr marL="342900" indent="-342900">
              <a:spcBef>
                <a:spcPts val="920"/>
              </a:spcBef>
              <a:buFont typeface="Arial"/>
              <a:buChar char="•"/>
            </a:pPr>
            <a:r>
              <a:rPr lang="en-US" b="1" dirty="0"/>
              <a:t>Step6: </a:t>
            </a:r>
            <a:r>
              <a:rPr lang="en-US" dirty="0"/>
              <a:t>Which category ticket should be opened and why? Category two - A threat to sensitive data : because after the attack they are not able to login to central log systems, patients information…which contained sensitive data.</a:t>
            </a:r>
          </a:p>
          <a:p>
            <a:pPr marL="342900" indent="-342900">
              <a:spcBef>
                <a:spcPts val="920"/>
              </a:spcBef>
              <a:buFont typeface="Arial"/>
              <a:buChar char="•"/>
            </a:pPr>
            <a:endParaRPr lang="en-US" dirty="0"/>
          </a:p>
          <a:p>
            <a:pPr marL="342900" indent="-342900">
              <a:spcBef>
                <a:spcPts val="920"/>
              </a:spcBef>
              <a:buFont typeface="Arial"/>
              <a:buChar char="•"/>
            </a:pPr>
            <a:endParaRPr b="1" dirty="0"/>
          </a:p>
          <a:p>
            <a:pPr marL="0" lvl="0" indent="0" algn="l" rtl="0">
              <a:lnSpc>
                <a:spcPct val="100000"/>
              </a:lnSpc>
              <a:spcBef>
                <a:spcPts val="920"/>
              </a:spcBef>
              <a:spcAft>
                <a:spcPts val="0"/>
              </a:spcAft>
              <a:buSzPts val="1472"/>
              <a:buNone/>
            </a:pPr>
            <a:r>
              <a:rPr lang="en-US" dirty="0"/>
              <a:t>(Add another slide if needed)</a:t>
            </a:r>
            <a:endParaRPr dirty="0"/>
          </a:p>
        </p:txBody>
      </p:sp>
    </p:spTree>
    <p:extLst>
      <p:ext uri="{BB962C8B-B14F-4D97-AF65-F5344CB8AC3E}">
        <p14:creationId xmlns:p14="http://schemas.microsoft.com/office/powerpoint/2010/main" val="279967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a:solidFill>
                  <a:schemeClr val="dk2"/>
                </a:solidFill>
              </a:rPr>
              <a:t>INCIDENT RESPONSE RECOMMENDED ACTION</a:t>
            </a:r>
            <a:endParaRPr sz="2800" b="0" cap="none">
              <a:solidFill>
                <a:schemeClr val="dk2"/>
              </a:solidFill>
              <a:latin typeface="Gill Sans"/>
              <a:ea typeface="Gill Sans"/>
              <a:cs typeface="Gill Sans"/>
              <a:sym typeface="Gill Sans"/>
            </a:endParaRPr>
          </a:p>
        </p:txBody>
      </p:sp>
      <p:sp>
        <p:nvSpPr>
          <p:cNvPr id="195" name="Google Shape;195;p8"/>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dirty="0">
                <a:solidFill>
                  <a:srgbClr val="404040"/>
                </a:solidFill>
                <a:latin typeface="Arial"/>
                <a:ea typeface="Arial"/>
                <a:cs typeface="Arial"/>
                <a:sym typeface="Arial"/>
              </a:rPr>
              <a:t>Summarize recommendation to contain, eradicate, and recover:</a:t>
            </a:r>
            <a:endParaRPr dirty="0"/>
          </a:p>
          <a:p>
            <a:pPr marL="457200" lvl="1" indent="-70104" algn="l" rtl="0">
              <a:spcBef>
                <a:spcPts val="840"/>
              </a:spcBef>
              <a:spcAft>
                <a:spcPts val="0"/>
              </a:spcAft>
              <a:buSzPts val="1104"/>
              <a:buFont typeface="Noto Sans Symbols"/>
              <a:buChar char="◼"/>
            </a:pPr>
            <a:r>
              <a:rPr lang="en-US" dirty="0"/>
              <a:t>Describe the overall recommended containment, eradication, and recovery plan</a:t>
            </a:r>
          </a:p>
          <a:p>
            <a:pPr marL="457200" lvl="1" indent="-70104">
              <a:spcBef>
                <a:spcPts val="840"/>
              </a:spcBef>
              <a:buFont typeface="Noto Sans Symbols"/>
              <a:buChar char="◼"/>
            </a:pPr>
            <a:r>
              <a:rPr lang="en-US" dirty="0"/>
              <a:t>For containment: The systems which are attacked by ransomware should be removed from network , shutdown the systems, take the help of digital forensic team .</a:t>
            </a:r>
          </a:p>
          <a:p>
            <a:pPr marL="457200" lvl="1" indent="-70104">
              <a:spcBef>
                <a:spcPts val="840"/>
              </a:spcBef>
              <a:buFont typeface="Noto Sans Symbols"/>
              <a:buChar char="◼"/>
            </a:pPr>
            <a:r>
              <a:rPr lang="en-US" dirty="0"/>
              <a:t>Eradication: Use end point detection and response EDR automation.</a:t>
            </a:r>
          </a:p>
          <a:p>
            <a:pPr marL="387096" lvl="1" indent="0">
              <a:spcBef>
                <a:spcPts val="840"/>
              </a:spcBef>
            </a:pPr>
            <a:r>
              <a:rPr lang="en-US" dirty="0"/>
              <a:t>Change the passwords for the affected systems. Organization should search and purge all existing messages still pending within the mail store, Restrict permissions</a:t>
            </a:r>
          </a:p>
          <a:p>
            <a:pPr marL="457200" lvl="1" indent="-70104">
              <a:spcBef>
                <a:spcPts val="840"/>
              </a:spcBef>
              <a:buFont typeface="Noto Sans Symbols"/>
              <a:buChar char="◼"/>
            </a:pPr>
            <a:r>
              <a:rPr lang="en-US" dirty="0"/>
              <a:t>Recover: restore the data from backups, patch the vulnerabilities</a:t>
            </a:r>
            <a:endParaRPr dirty="0"/>
          </a:p>
          <a:p>
            <a:pPr marL="0" lvl="0" indent="-93472" algn="l" rtl="0">
              <a:lnSpc>
                <a:spcPct val="100000"/>
              </a:lnSpc>
              <a:spcBef>
                <a:spcPts val="920"/>
              </a:spcBef>
              <a:spcAft>
                <a:spcPts val="0"/>
              </a:spcAft>
              <a:buSzPts val="1472"/>
              <a:buFont typeface="Noto Sans Symbols"/>
              <a:buChar char="◼"/>
            </a:pPr>
            <a:r>
              <a:rPr lang="en-US" dirty="0"/>
              <a:t>Documented actions and notes from the IR checklist</a:t>
            </a:r>
            <a:endParaRPr dirty="0"/>
          </a:p>
          <a:p>
            <a:pPr marL="342900" lvl="0" indent="-342900" algn="l" rtl="0">
              <a:lnSpc>
                <a:spcPct val="100000"/>
              </a:lnSpc>
              <a:spcBef>
                <a:spcPts val="920"/>
              </a:spcBef>
              <a:spcAft>
                <a:spcPts val="0"/>
              </a:spcAft>
              <a:buSzPts val="1472"/>
              <a:buFont typeface="Arial"/>
              <a:buChar char="•"/>
            </a:pPr>
            <a:r>
              <a:rPr lang="en-US" b="1" dirty="0"/>
              <a:t>Step 7: </a:t>
            </a:r>
            <a:r>
              <a:rPr lang="en-US" b="1" i="1" dirty="0"/>
              <a:t>(</a:t>
            </a:r>
            <a:r>
              <a:rPr lang="en-US" i="1" dirty="0"/>
              <a:t>Tip: Select procedures you’d recommend for this type of incident)</a:t>
            </a:r>
          </a:p>
          <a:p>
            <a:pPr marL="0" indent="0">
              <a:spcBef>
                <a:spcPts val="920"/>
              </a:spcBef>
            </a:pPr>
            <a:r>
              <a:rPr lang="en-US" dirty="0"/>
              <a:t>Malware response procedure for ransomware attack</a:t>
            </a:r>
          </a:p>
          <a:p>
            <a:pPr marL="0" indent="0">
              <a:spcBef>
                <a:spcPts val="920"/>
              </a:spcBef>
            </a:pPr>
            <a:endParaRPr dirty="0"/>
          </a:p>
          <a:p>
            <a:pPr marL="0" lvl="0" indent="0" algn="l" rtl="0">
              <a:lnSpc>
                <a:spcPct val="100000"/>
              </a:lnSpc>
              <a:spcBef>
                <a:spcPts val="920"/>
              </a:spcBef>
              <a:spcAft>
                <a:spcPts val="0"/>
              </a:spcAft>
              <a:buSzPts val="1472"/>
              <a:buNone/>
            </a:pPr>
            <a:r>
              <a:rPr lang="en-US" dirty="0"/>
              <a:t>(Add another slide if needed)</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dirty="0">
                <a:solidFill>
                  <a:schemeClr val="dk2"/>
                </a:solidFill>
              </a:rPr>
              <a:t>INCIDENT RESPONSE RECOMMENDED ACTION</a:t>
            </a:r>
            <a:endParaRPr sz="2800" b="0" cap="none" dirty="0">
              <a:solidFill>
                <a:schemeClr val="dk2"/>
              </a:solidFill>
              <a:latin typeface="Gill Sans"/>
              <a:ea typeface="Gill Sans"/>
              <a:cs typeface="Gill Sans"/>
              <a:sym typeface="Gill Sans"/>
            </a:endParaRPr>
          </a:p>
        </p:txBody>
      </p:sp>
      <p:sp>
        <p:nvSpPr>
          <p:cNvPr id="195" name="Google Shape;195;p8"/>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a:bodyPr>
          <a:lstStyle/>
          <a:p>
            <a:pPr marL="342900" indent="-342900">
              <a:spcBef>
                <a:spcPts val="920"/>
              </a:spcBef>
              <a:buFont typeface="Arial"/>
              <a:buChar char="•"/>
            </a:pPr>
            <a:r>
              <a:rPr lang="en-US" sz="1400" b="1" dirty="0"/>
              <a:t>Step 8: </a:t>
            </a:r>
            <a:r>
              <a:rPr lang="en-US" sz="1400" dirty="0"/>
              <a:t>Document whether or not you’re able to check the logs. If unable, document alternatives to understand what caused the incident </a:t>
            </a:r>
          </a:p>
          <a:p>
            <a:pPr marL="342900" indent="-342900">
              <a:spcBef>
                <a:spcPts val="920"/>
              </a:spcBef>
              <a:buFont typeface="Arial"/>
              <a:buChar char="•"/>
            </a:pPr>
            <a:r>
              <a:rPr lang="en-US" sz="1400" b="1" dirty="0"/>
              <a:t>Step 9: </a:t>
            </a:r>
            <a:r>
              <a:rPr lang="en-US" sz="1400" dirty="0"/>
              <a:t>Recommended changes: a)restore data from backups if necessary. Preserve evidence before doing this: disconnect the affected systems from the network and have a file backup</a:t>
            </a:r>
            <a:r>
              <a:rPr lang="en-US" sz="1400" dirty="0">
                <a:effectLst/>
                <a:latin typeface="Times New Roman" panose="02020603050405020304" pitchFamily="18" charset="0"/>
                <a:ea typeface="Times New Roman" panose="02020603050405020304" pitchFamily="18" charset="0"/>
              </a:rPr>
              <a:t>.</a:t>
            </a:r>
          </a:p>
          <a:p>
            <a:pPr marL="342900" indent="-342900">
              <a:spcBef>
                <a:spcPts val="920"/>
              </a:spcBef>
              <a:buFont typeface="Arial"/>
              <a:buChar char="•"/>
            </a:pPr>
            <a:r>
              <a:rPr lang="en-US" sz="1400" dirty="0"/>
              <a:t>b) Make users change passwords if passwords may have been sniffed. It will help by preventing the threat actor logging into other systems</a:t>
            </a:r>
          </a:p>
          <a:p>
            <a:pPr marL="342900" indent="-342900">
              <a:spcBef>
                <a:spcPts val="920"/>
              </a:spcBef>
              <a:buFont typeface="Arial"/>
              <a:buChar char="•"/>
            </a:pPr>
            <a:r>
              <a:rPr lang="en-US" sz="1400" dirty="0"/>
              <a:t>c)Ensure the system has been hardened by turning off or uninstalling unused services: it helps protecting the system from compromise.</a:t>
            </a:r>
          </a:p>
          <a:p>
            <a:pPr marL="342900" indent="-342900">
              <a:spcBef>
                <a:spcPts val="920"/>
              </a:spcBef>
              <a:buFont typeface="Arial"/>
              <a:buChar char="•"/>
            </a:pPr>
            <a:r>
              <a:rPr lang="en-US" sz="1400" dirty="0"/>
              <a:t>d)Ensure the system is fully patched. </a:t>
            </a:r>
          </a:p>
          <a:p>
            <a:pPr marL="342900" indent="-342900">
              <a:spcBef>
                <a:spcPts val="920"/>
              </a:spcBef>
              <a:buFont typeface="Arial"/>
              <a:buChar char="•"/>
            </a:pPr>
            <a:r>
              <a:rPr lang="en-US" sz="1400" dirty="0"/>
              <a:t>e)Be sure real time virus protection and intrusion detection is running. IDS, IPS , antivirus are important to monitor and prevents the attacks</a:t>
            </a:r>
          </a:p>
          <a:p>
            <a:pPr marL="342900" indent="-342900">
              <a:spcBef>
                <a:spcPts val="920"/>
              </a:spcBef>
              <a:buFont typeface="Arial"/>
              <a:buChar char="•"/>
            </a:pPr>
            <a:r>
              <a:rPr lang="en-US" sz="1400" dirty="0"/>
              <a:t>f)Be sure the system is logging the correct events and to the proper level. </a:t>
            </a:r>
            <a:endParaRPr sz="1400" dirty="0"/>
          </a:p>
        </p:txBody>
      </p:sp>
    </p:spTree>
    <p:extLst>
      <p:ext uri="{BB962C8B-B14F-4D97-AF65-F5344CB8AC3E}">
        <p14:creationId xmlns:p14="http://schemas.microsoft.com/office/powerpoint/2010/main" val="47169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581193" y="702156"/>
            <a:ext cx="4076153"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a:solidFill>
                  <a:schemeClr val="dk2"/>
                </a:solidFill>
              </a:rPr>
              <a:t>INCIDENT RESPONSE RECOMMENDED ACTION</a:t>
            </a:r>
            <a:endParaRPr sz="2800" b="0" cap="none">
              <a:solidFill>
                <a:schemeClr val="dk2"/>
              </a:solidFill>
              <a:latin typeface="Gill Sans"/>
              <a:ea typeface="Gill Sans"/>
              <a:cs typeface="Gill Sans"/>
              <a:sym typeface="Gill Sans"/>
            </a:endParaRPr>
          </a:p>
        </p:txBody>
      </p:sp>
      <p:sp>
        <p:nvSpPr>
          <p:cNvPr id="195" name="Google Shape;195;p8"/>
          <p:cNvSpPr txBox="1">
            <a:spLocks noGrp="1"/>
          </p:cNvSpPr>
          <p:nvPr>
            <p:ph type="body" idx="1"/>
          </p:nvPr>
        </p:nvSpPr>
        <p:spPr>
          <a:xfrm>
            <a:off x="4776743" y="702156"/>
            <a:ext cx="6484091" cy="5156643"/>
          </a:xfrm>
          <a:prstGeom prst="rect">
            <a:avLst/>
          </a:prstGeom>
          <a:noFill/>
          <a:ln>
            <a:noFill/>
          </a:ln>
        </p:spPr>
        <p:txBody>
          <a:bodyPr spcFirstLastPara="1" wrap="square" lIns="91425" tIns="45700" rIns="91425" bIns="45700" anchor="ctr" anchorCtr="0">
            <a:normAutofit lnSpcReduction="10000"/>
          </a:bodyPr>
          <a:lstStyle/>
          <a:p>
            <a:pPr marL="342900" indent="-342900">
              <a:spcBef>
                <a:spcPts val="920"/>
              </a:spcBef>
              <a:buFont typeface="Arial"/>
              <a:buChar char="•"/>
            </a:pPr>
            <a:r>
              <a:rPr lang="en-US" b="1" dirty="0"/>
              <a:t>Step 12) </a:t>
            </a:r>
            <a:r>
              <a:rPr lang="en-US" sz="1400" dirty="0"/>
              <a:t>a)Consider whether an additional policy or technology could have prevented the intrusion.  Yes, there should be a secure protocol for the email server to prevent/block the suspected mails.</a:t>
            </a:r>
          </a:p>
          <a:p>
            <a:pPr marL="342900" indent="-342900">
              <a:spcBef>
                <a:spcPts val="920"/>
              </a:spcBef>
              <a:buFont typeface="Arial"/>
              <a:buChar char="•"/>
            </a:pPr>
            <a:r>
              <a:rPr lang="en-US" sz="1400" dirty="0"/>
              <a:t>b)Was the incident response appropriate? How could it be improved? Yes, the given incident response plan is appropriate, but it might need some modifications, like notifying the stake holders, patients asap and training the staff after hiring, hardening the systems by patching the vulnerabilities…more</a:t>
            </a:r>
          </a:p>
          <a:p>
            <a:pPr marL="342900" indent="-342900">
              <a:spcBef>
                <a:spcPts val="920"/>
              </a:spcBef>
              <a:buFont typeface="Arial"/>
              <a:buChar char="•"/>
            </a:pPr>
            <a:r>
              <a:rPr lang="en-US" sz="1400" dirty="0"/>
              <a:t>c)Were the incident-response procedures detailed and did they cover the entire situation? How can they be improved? Yes, the plan covers preparation, detection, and analysis, recover stages</a:t>
            </a:r>
          </a:p>
          <a:p>
            <a:pPr marL="342900" indent="-342900">
              <a:spcBef>
                <a:spcPts val="920"/>
              </a:spcBef>
              <a:buFont typeface="Arial"/>
              <a:buChar char="•"/>
            </a:pPr>
            <a:r>
              <a:rPr lang="en-US" sz="1400" dirty="0"/>
              <a:t>d)What changes can be made to prevent a re-infection? To prevent from re-infect, first the infected system should be disconnected from network and restore the files for backup and then patch the vulnerabilities in all the systems, do the forensics on the affected system to find the threat actor, harden the system by using IPS, firewall, secure email services finally educate the employees </a:t>
            </a:r>
          </a:p>
          <a:p>
            <a:pPr marL="342900" indent="-342900">
              <a:spcBef>
                <a:spcPts val="920"/>
              </a:spcBef>
              <a:buFont typeface="Arial"/>
              <a:buChar char="•"/>
            </a:pPr>
            <a:r>
              <a:rPr lang="en-US" sz="1400" dirty="0"/>
              <a:t>e)What lessons have been learned from this experience? in my opinion the “Health law” should be kept secret between the higher officials and sensitive information should be encrypted and take precautions for social engineering , make file permissions are owned by privileged accounts, Applying more restrictive permissions to files and directories</a:t>
            </a:r>
            <a:endParaRPr sz="1400" dirty="0"/>
          </a:p>
          <a:p>
            <a:pPr marL="0" lvl="0" indent="0" algn="l" rtl="0">
              <a:lnSpc>
                <a:spcPct val="100000"/>
              </a:lnSpc>
              <a:spcBef>
                <a:spcPts val="920"/>
              </a:spcBef>
              <a:spcAft>
                <a:spcPts val="0"/>
              </a:spcAft>
              <a:buSzPts val="1472"/>
              <a:buNone/>
            </a:pPr>
            <a:r>
              <a:rPr lang="en-US" sz="1400" dirty="0"/>
              <a:t>(Add another slide if needed)</a:t>
            </a:r>
            <a:endParaRPr sz="1400" dirty="0"/>
          </a:p>
        </p:txBody>
      </p:sp>
    </p:spTree>
    <p:extLst>
      <p:ext uri="{BB962C8B-B14F-4D97-AF65-F5344CB8AC3E}">
        <p14:creationId xmlns:p14="http://schemas.microsoft.com/office/powerpoint/2010/main" val="369679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2"/>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0" y="287079"/>
            <a:ext cx="12191999"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4" name="Google Shape;124;p2"/>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46534" y="597643"/>
            <a:ext cx="3703320" cy="5792922"/>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a:spLocks noGrp="1"/>
          </p:cNvSpPr>
          <p:nvPr>
            <p:ph type="title"/>
          </p:nvPr>
        </p:nvSpPr>
        <p:spPr>
          <a:xfrm>
            <a:off x="771148" y="1037967"/>
            <a:ext cx="3054091" cy="470913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EFF"/>
              </a:buClr>
              <a:buSzPts val="2800"/>
              <a:buFont typeface="Gill Sans"/>
              <a:buNone/>
            </a:pPr>
            <a:r>
              <a:rPr lang="en-US" sz="2800" b="0" cap="none" dirty="0">
                <a:solidFill>
                  <a:srgbClr val="FFFEFF"/>
                </a:solidFill>
                <a:latin typeface="Gill Sans"/>
                <a:ea typeface="Gill Sans"/>
                <a:cs typeface="Gill Sans"/>
                <a:sym typeface="Gill Sans"/>
              </a:rPr>
              <a:t>THREAT SUMMARY</a:t>
            </a:r>
            <a:endParaRPr dirty="0"/>
          </a:p>
        </p:txBody>
      </p:sp>
      <p:sp>
        <p:nvSpPr>
          <p:cNvPr id="129" name="Google Shape;129;p2"/>
          <p:cNvSpPr txBox="1">
            <a:spLocks noGrp="1"/>
          </p:cNvSpPr>
          <p:nvPr>
            <p:ph type="body" idx="1"/>
          </p:nvPr>
        </p:nvSpPr>
        <p:spPr>
          <a:xfrm>
            <a:off x="4534935" y="1037968"/>
            <a:ext cx="6725899" cy="4820832"/>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b="1" dirty="0"/>
              <a:t>Summary of Situation:  </a:t>
            </a:r>
            <a:r>
              <a:rPr lang="en-US" dirty="0"/>
              <a:t>(Summarize the current threat situation) </a:t>
            </a:r>
            <a:r>
              <a:rPr lang="en-US" sz="1200" dirty="0"/>
              <a:t>After the new legislation passed 3 hospitals are hit by ransomware attacks. This is started when an employee in hospital A opened an attachment sent in email, after that they are unable to logon to their central management system. After that 5 more hospitals are attacked in the same way. Finally, we can say that hospital x is also in danger.</a:t>
            </a:r>
            <a:endParaRPr sz="1200" dirty="0"/>
          </a:p>
          <a:p>
            <a:pPr marL="0" lvl="0" indent="-93472" algn="l" rtl="0">
              <a:spcBef>
                <a:spcPts val="920"/>
              </a:spcBef>
              <a:spcAft>
                <a:spcPts val="0"/>
              </a:spcAft>
              <a:buSzPts val="1472"/>
              <a:buChar char="◼"/>
            </a:pPr>
            <a:r>
              <a:rPr lang="en-US" b="1" dirty="0"/>
              <a:t>Asset: </a:t>
            </a:r>
            <a:r>
              <a:rPr lang="en-US" dirty="0"/>
              <a:t>(What assets are being targeted?)</a:t>
            </a:r>
            <a:r>
              <a:rPr lang="en-US" sz="1200" dirty="0"/>
              <a:t>windows systems, hospitals sensitive information, patient data, central log management system</a:t>
            </a:r>
            <a:endParaRPr sz="1200" b="1" dirty="0"/>
          </a:p>
          <a:p>
            <a:pPr marL="0" lvl="0" indent="-93472" algn="l" rtl="0">
              <a:spcBef>
                <a:spcPts val="920"/>
              </a:spcBef>
              <a:spcAft>
                <a:spcPts val="0"/>
              </a:spcAft>
              <a:buSzPts val="1472"/>
              <a:buChar char="◼"/>
            </a:pPr>
            <a:r>
              <a:rPr lang="en-US" b="1" dirty="0"/>
              <a:t>Impact: </a:t>
            </a:r>
            <a:r>
              <a:rPr lang="en-US" dirty="0"/>
              <a:t>(What part of the CIA triad is being impacted?) </a:t>
            </a:r>
            <a:r>
              <a:rPr lang="en-US" sz="1200" dirty="0"/>
              <a:t>in ransomware attack the data is not Available to the user until some amount paid so in CIA system there is loss of  Availability, </a:t>
            </a:r>
            <a:endParaRPr sz="1200" dirty="0"/>
          </a:p>
          <a:p>
            <a:pPr marL="0" indent="-93472">
              <a:spcBef>
                <a:spcPts val="920"/>
              </a:spcBef>
              <a:buFont typeface="Noto Sans Symbols"/>
              <a:buChar char="◼"/>
            </a:pPr>
            <a:r>
              <a:rPr lang="en-US" b="1" dirty="0"/>
              <a:t>Threat Actor: </a:t>
            </a:r>
            <a:r>
              <a:rPr lang="en-US" dirty="0"/>
              <a:t>(Identify potential threat actors) </a:t>
            </a:r>
            <a:r>
              <a:rPr lang="en-US" sz="1200" dirty="0"/>
              <a:t>threat actor might be external actor like  cyber criminal (threat type is intentional attack on technology) for financial gain/profit ,  Internal threat actor like security unaware employee in technology department who is unintentional. Insider threat actors: an employee who can take the revenge  intentionally, 3</a:t>
            </a:r>
            <a:r>
              <a:rPr lang="en-US" sz="1200" baseline="30000" dirty="0"/>
              <a:t>rd</a:t>
            </a:r>
            <a:r>
              <a:rPr lang="en-US" sz="1200" dirty="0"/>
              <a:t> party insider , ex-employee.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3"/>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0" y="287079"/>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Gill Sans"/>
              <a:ea typeface="Gill Sans"/>
              <a:cs typeface="Gill Sans"/>
              <a:sym typeface="Gill Sans"/>
            </a:endParaRPr>
          </a:p>
        </p:txBody>
      </p:sp>
      <p:sp>
        <p:nvSpPr>
          <p:cNvPr id="139" name="Google Shape;139;p3"/>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txBox="1">
            <a:spLocks noGrp="1"/>
          </p:cNvSpPr>
          <p:nvPr>
            <p:ph type="body" idx="1"/>
          </p:nvPr>
        </p:nvSpPr>
        <p:spPr>
          <a:xfrm>
            <a:off x="4426769" y="718761"/>
            <a:ext cx="6834066" cy="4841644"/>
          </a:xfrm>
          <a:prstGeom prst="rect">
            <a:avLst/>
          </a:prstGeom>
          <a:noFill/>
          <a:ln>
            <a:noFill/>
          </a:ln>
        </p:spPr>
        <p:txBody>
          <a:bodyPr spcFirstLastPara="1" wrap="square" lIns="91425" tIns="45700" rIns="91425" bIns="45700" anchor="ctr" anchorCtr="0">
            <a:normAutofit/>
          </a:bodyPr>
          <a:lstStyle/>
          <a:p>
            <a:pPr marL="0" indent="-93472">
              <a:spcBef>
                <a:spcPts val="920"/>
              </a:spcBef>
              <a:buFont typeface="Noto Sans Symbols"/>
              <a:buChar char="◼"/>
            </a:pPr>
            <a:r>
              <a:rPr lang="en-US" sz="1600" b="1" dirty="0"/>
              <a:t>Example: </a:t>
            </a:r>
            <a:r>
              <a:rPr lang="en-US" sz="1600" dirty="0"/>
              <a:t>cyber criminal group LAPSUS$ is in  large-scale social engineering and extortion operations, including destructive attacks without the use of ransomware, TA505 is also a cyber criminal group  known for changing malware. </a:t>
            </a:r>
            <a:r>
              <a:rPr lang="en-US" sz="1600"/>
              <a:t>“Wizard Spider” </a:t>
            </a:r>
            <a:r>
              <a:rPr lang="en-US" sz="1600" dirty="0"/>
              <a:t>has conducted ransomware campaigns against a variety of organizations, ranging from major corporations to hospitals.</a:t>
            </a:r>
          </a:p>
          <a:p>
            <a:pPr marL="0" indent="-93472">
              <a:spcBef>
                <a:spcPts val="920"/>
              </a:spcBef>
              <a:buFont typeface="Noto Sans Symbols"/>
              <a:buChar char="◼"/>
            </a:pPr>
            <a:endParaRPr lang="en-US" b="1" dirty="0"/>
          </a:p>
          <a:p>
            <a:pPr marL="0" indent="-93472">
              <a:spcBef>
                <a:spcPts val="920"/>
              </a:spcBef>
              <a:buFont typeface="Noto Sans Symbols"/>
              <a:buChar char="◼"/>
            </a:pPr>
            <a:r>
              <a:rPr lang="en-US" b="1" dirty="0"/>
              <a:t>Threat Actor Motivation: </a:t>
            </a:r>
            <a:r>
              <a:rPr lang="en-US" dirty="0"/>
              <a:t>(Share potential motivations behind the attacks)</a:t>
            </a:r>
            <a:r>
              <a:rPr lang="en-US" sz="1600" dirty="0"/>
              <a:t>cyber criminals are financially motivated group, they attack the organization for their own profit, money (in this scenario attackers asked to pay some </a:t>
            </a:r>
            <a:r>
              <a:rPr lang="en-US" sz="1600" dirty="0" err="1"/>
              <a:t>ransome</a:t>
            </a:r>
            <a:r>
              <a:rPr lang="en-US" sz="1600" dirty="0"/>
              <a:t> in the form of bit coins to decrypt the files ). Hacktivists carry out attacks to advance political or social causes. Sometimes it also might be for revenge, the threat actor here is an employee or an ex-employee who is intentional.</a:t>
            </a:r>
            <a:endParaRPr lang="en-US" dirty="0"/>
          </a:p>
          <a:p>
            <a:pPr marL="0" lvl="0" indent="-93472" algn="l" rtl="0">
              <a:lnSpc>
                <a:spcPct val="100000"/>
              </a:lnSpc>
              <a:spcBef>
                <a:spcPts val="920"/>
              </a:spcBef>
              <a:spcAft>
                <a:spcPts val="0"/>
              </a:spcAft>
              <a:buSzPts val="1472"/>
              <a:buChar char="◼"/>
            </a:pPr>
            <a:endParaRPr lang="en-US" b="1" dirty="0"/>
          </a:p>
        </p:txBody>
      </p:sp>
      <p:sp>
        <p:nvSpPr>
          <p:cNvPr id="2" name="Google Shape;127;p2">
            <a:extLst>
              <a:ext uri="{FF2B5EF4-FFF2-40B4-BE49-F238E27FC236}">
                <a16:creationId xmlns:a16="http://schemas.microsoft.com/office/drawing/2014/main" id="{16DF4C44-C2B9-EDC2-7F53-CB0805B1B898}"/>
              </a:ext>
            </a:extLst>
          </p:cNvPr>
          <p:cNvSpPr>
            <a:spLocks noGrp="1"/>
          </p:cNvSpPr>
          <p:nvPr>
            <p:ph type="title"/>
          </p:nvPr>
        </p:nvSpPr>
        <p:spPr>
          <a:xfrm>
            <a:off x="581025" y="701675"/>
            <a:ext cx="3660805" cy="4841875"/>
          </a:xfrm>
          <a:prstGeom prst="rect">
            <a:avLst/>
          </a:prstGeom>
          <a:solidFill>
            <a:srgbClr val="465359"/>
          </a:solidFill>
          <a:ln>
            <a:noFill/>
          </a:ln>
        </p:spPr>
        <p:txBody>
          <a:bodyPr spcFirstLastPara="1" wrap="square" lIns="91425" tIns="91425" rIns="91425" bIns="91425" anchor="ctr" anchorCtr="0">
            <a:noAutofit/>
          </a:bodyPr>
          <a:lstStyle/>
          <a:p>
            <a:r>
              <a:rPr lang="en-US" sz="2400" b="0" cap="none" dirty="0">
                <a:solidFill>
                  <a:srgbClr val="FFFEFF"/>
                </a:solidFill>
                <a:latin typeface="Gill Sans"/>
                <a:ea typeface="Gill Sans"/>
                <a:cs typeface="Gill Sans"/>
                <a:sym typeface="Gill Sans"/>
              </a:rPr>
              <a:t> 	THREAT </a:t>
            </a:r>
            <a:br>
              <a:rPr lang="en-US" sz="2400" b="0" cap="none" dirty="0">
                <a:solidFill>
                  <a:srgbClr val="FFFEFF"/>
                </a:solidFill>
                <a:latin typeface="Gill Sans"/>
                <a:ea typeface="Gill Sans"/>
                <a:cs typeface="Gill Sans"/>
                <a:sym typeface="Gill Sans"/>
              </a:rPr>
            </a:br>
            <a:r>
              <a:rPr lang="en-US" sz="2400" b="0" cap="none" dirty="0">
                <a:solidFill>
                  <a:srgbClr val="FFFEFF"/>
                </a:solidFill>
                <a:latin typeface="Gill Sans"/>
                <a:ea typeface="Gill Sans"/>
                <a:cs typeface="Gill Sans"/>
                <a:sym typeface="Gill Sans"/>
              </a:rPr>
              <a:t>	SUMMARY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3"/>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0" y="287079"/>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8" name="Google Shape;138;p3"/>
          <p:cNvSpPr txBox="1">
            <a:spLocks noGrp="1"/>
          </p:cNvSpPr>
          <p:nvPr>
            <p:ph type="title"/>
          </p:nvPr>
        </p:nvSpPr>
        <p:spPr>
          <a:xfrm>
            <a:off x="581193" y="702157"/>
            <a:ext cx="4076153" cy="484164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dirty="0">
                <a:solidFill>
                  <a:schemeClr val="dk2"/>
                </a:solidFill>
                <a:latin typeface="Gill Sans"/>
                <a:ea typeface="Gill Sans"/>
                <a:cs typeface="Gill Sans"/>
                <a:sym typeface="Gill Sans"/>
              </a:rPr>
              <a:t>VULNERABILITY SCANNING TARGETS</a:t>
            </a:r>
            <a:endParaRPr dirty="0"/>
          </a:p>
        </p:txBody>
      </p:sp>
      <p:sp>
        <p:nvSpPr>
          <p:cNvPr id="139" name="Google Shape;139;p3"/>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txBox="1">
            <a:spLocks noGrp="1"/>
          </p:cNvSpPr>
          <p:nvPr>
            <p:ph type="body" idx="1"/>
          </p:nvPr>
        </p:nvSpPr>
        <p:spPr>
          <a:xfrm>
            <a:off x="4776743" y="718761"/>
            <a:ext cx="6484091" cy="4841644"/>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920"/>
              </a:spcBef>
              <a:spcAft>
                <a:spcPts val="0"/>
              </a:spcAft>
              <a:buSzPts val="1472"/>
              <a:buChar char="◼"/>
            </a:pPr>
            <a:endParaRPr lang="en-US" b="1" dirty="0"/>
          </a:p>
          <a:p>
            <a:pPr marL="0" lvl="0" indent="-93472" algn="l" rtl="0">
              <a:lnSpc>
                <a:spcPct val="100000"/>
              </a:lnSpc>
              <a:spcBef>
                <a:spcPts val="920"/>
              </a:spcBef>
              <a:spcAft>
                <a:spcPts val="0"/>
              </a:spcAft>
              <a:buSzPts val="1472"/>
              <a:buChar char="◼"/>
            </a:pPr>
            <a:r>
              <a:rPr lang="en-US" b="1" dirty="0"/>
              <a:t>Common Threat Actor Techniques: </a:t>
            </a:r>
            <a:r>
              <a:rPr lang="en-US" dirty="0"/>
              <a:t>(Share attack methods commonly used by the threat actor)</a:t>
            </a:r>
            <a:r>
              <a:rPr lang="en-US" sz="1600" dirty="0"/>
              <a:t>Ransomware attacks, social engineering techniques other types of attacks are malware, phishing , </a:t>
            </a:r>
            <a:r>
              <a:rPr lang="en-US" sz="1600" dirty="0" err="1"/>
              <a:t>DDos</a:t>
            </a:r>
            <a:r>
              <a:rPr lang="en-US" sz="1600" dirty="0"/>
              <a:t> attack, backdoor,  spoofing.. and more</a:t>
            </a:r>
          </a:p>
          <a:p>
            <a:pPr marL="0" lvl="0" indent="-93472" algn="l" rtl="0">
              <a:lnSpc>
                <a:spcPct val="100000"/>
              </a:lnSpc>
              <a:spcBef>
                <a:spcPts val="920"/>
              </a:spcBef>
              <a:spcAft>
                <a:spcPts val="0"/>
              </a:spcAft>
              <a:buSzPts val="1472"/>
              <a:buChar char="◼"/>
            </a:pPr>
            <a:r>
              <a:rPr lang="en-US" sz="1600" dirty="0"/>
              <a:t>Techniques used examples: threat actor may used SMTP for C2 communications, Data encrypted for Impact, Inhibit system recovery, command and scripting interpreter, Logon AutoStart, Account access removal, Data destruction, Account manipulation .</a:t>
            </a:r>
          </a:p>
          <a:p>
            <a:pPr marL="0" lvl="0" indent="0" algn="l" rtl="0">
              <a:lnSpc>
                <a:spcPct val="100000"/>
              </a:lnSpc>
              <a:spcBef>
                <a:spcPts val="0"/>
              </a:spcBef>
              <a:spcAft>
                <a:spcPts val="0"/>
              </a:spcAft>
              <a:buSzPts val="1472"/>
            </a:pPr>
            <a:endParaRPr lang="en-US" b="1" dirty="0"/>
          </a:p>
          <a:p>
            <a:pPr marL="0" lvl="0" indent="-93472" algn="l" rtl="0">
              <a:lnSpc>
                <a:spcPct val="100000"/>
              </a:lnSpc>
              <a:spcBef>
                <a:spcPts val="0"/>
              </a:spcBef>
              <a:spcAft>
                <a:spcPts val="0"/>
              </a:spcAft>
              <a:buSzPts val="1472"/>
              <a:buFont typeface="Noto Sans Symbols"/>
              <a:buChar char="◼"/>
            </a:pPr>
            <a:r>
              <a:rPr lang="en-US" b="1" dirty="0"/>
              <a:t>Summary of scan targets:</a:t>
            </a:r>
            <a:endParaRPr dirty="0"/>
          </a:p>
          <a:p>
            <a:pPr marL="457200" lvl="1" indent="-70104" algn="l" rtl="0">
              <a:spcBef>
                <a:spcPts val="840"/>
              </a:spcBef>
              <a:spcAft>
                <a:spcPts val="0"/>
              </a:spcAft>
              <a:buSzPts val="1104"/>
              <a:buFont typeface="Noto Sans Symbols"/>
              <a:buChar char="◼"/>
            </a:pPr>
            <a:r>
              <a:rPr lang="en-US" dirty="0"/>
              <a:t>Number of devices scanned: one</a:t>
            </a:r>
            <a:endParaRPr dirty="0"/>
          </a:p>
          <a:p>
            <a:pPr marL="457200" lvl="1" indent="-70104" algn="l" rtl="0">
              <a:spcBef>
                <a:spcPts val="840"/>
              </a:spcBef>
              <a:spcAft>
                <a:spcPts val="0"/>
              </a:spcAft>
              <a:buSzPts val="1104"/>
              <a:buFont typeface="Noto Sans Symbols"/>
              <a:buChar char="◼"/>
            </a:pPr>
            <a:r>
              <a:rPr lang="en-US" dirty="0"/>
              <a:t>Device type: windows virtual machine</a:t>
            </a:r>
            <a:endParaRPr dirty="0"/>
          </a:p>
          <a:p>
            <a:pPr marL="457200" lvl="1" indent="-70104" algn="l" rtl="0">
              <a:spcBef>
                <a:spcPts val="840"/>
              </a:spcBef>
              <a:spcAft>
                <a:spcPts val="0"/>
              </a:spcAft>
              <a:buSzPts val="1104"/>
              <a:buFont typeface="Noto Sans Symbols"/>
              <a:buChar char="◼"/>
            </a:pPr>
            <a:r>
              <a:rPr lang="en-US" dirty="0"/>
              <a:t>Primary purpose of device: (describe what the devices are used for and what kind of data might be on them)</a:t>
            </a:r>
            <a:endParaRPr dirty="0"/>
          </a:p>
          <a:p>
            <a:pPr marL="0" lvl="0" indent="0" algn="l" rtl="0">
              <a:lnSpc>
                <a:spcPct val="100000"/>
              </a:lnSpc>
              <a:spcBef>
                <a:spcPts val="920"/>
              </a:spcBef>
              <a:spcAft>
                <a:spcPts val="0"/>
              </a:spcAft>
              <a:buSzPts val="1472"/>
              <a:buNone/>
            </a:pPr>
            <a:r>
              <a:rPr lang="en-US" dirty="0"/>
              <a:t>(insert 2 screenshots from scan configuration window – one of the settings tab and one of the plugins tab)</a:t>
            </a:r>
            <a:endParaRPr dirty="0"/>
          </a:p>
        </p:txBody>
      </p:sp>
    </p:spTree>
    <p:extLst>
      <p:ext uri="{BB962C8B-B14F-4D97-AF65-F5344CB8AC3E}">
        <p14:creationId xmlns:p14="http://schemas.microsoft.com/office/powerpoint/2010/main" val="422877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3"/>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txBox="1">
            <a:spLocks noGrp="1"/>
          </p:cNvSpPr>
          <p:nvPr>
            <p:ph type="body" idx="1"/>
          </p:nvPr>
        </p:nvSpPr>
        <p:spPr>
          <a:xfrm flipV="1">
            <a:off x="6300743" y="453642"/>
            <a:ext cx="4909811" cy="140715"/>
          </a:xfrm>
          <a:prstGeom prst="rect">
            <a:avLst/>
          </a:prstGeom>
          <a:noFill/>
          <a:ln>
            <a:noFill/>
          </a:ln>
        </p:spPr>
        <p:txBody>
          <a:bodyPr spcFirstLastPara="1" wrap="square" lIns="91425" tIns="45700" rIns="91425" bIns="45700" anchor="ctr" anchorCtr="0">
            <a:normAutofit fontScale="25000" lnSpcReduction="20000"/>
          </a:bodyPr>
          <a:lstStyle/>
          <a:p>
            <a:pPr marL="0" lvl="0" indent="-93472" algn="l" rtl="0">
              <a:lnSpc>
                <a:spcPct val="100000"/>
              </a:lnSpc>
              <a:spcBef>
                <a:spcPts val="0"/>
              </a:spcBef>
              <a:spcAft>
                <a:spcPts val="0"/>
              </a:spcAft>
              <a:buSzPts val="1472"/>
              <a:buFont typeface="Noto Sans Symbols"/>
              <a:buChar char="◼"/>
            </a:pPr>
            <a:endParaRPr dirty="0"/>
          </a:p>
        </p:txBody>
      </p:sp>
      <p:pic>
        <p:nvPicPr>
          <p:cNvPr id="5" name="Picture 4" descr="A screenshot of a computer&#10;&#10;Description automatically generated">
            <a:extLst>
              <a:ext uri="{FF2B5EF4-FFF2-40B4-BE49-F238E27FC236}">
                <a16:creationId xmlns:a16="http://schemas.microsoft.com/office/drawing/2014/main" id="{C54584F8-C406-C724-0078-CEEC5542A783}"/>
              </a:ext>
            </a:extLst>
          </p:cNvPr>
          <p:cNvPicPr>
            <a:picLocks noChangeAspect="1"/>
          </p:cNvPicPr>
          <p:nvPr/>
        </p:nvPicPr>
        <p:blipFill rotWithShape="1">
          <a:blip r:embed="rId3"/>
          <a:srcRect l="14363" t="23383" r="15596" b="19672"/>
          <a:stretch/>
        </p:blipFill>
        <p:spPr>
          <a:xfrm>
            <a:off x="5429010" y="1028014"/>
            <a:ext cx="5556699" cy="363914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67C27AC-848E-E9BF-3BA7-AA47EAF9CC17}"/>
              </a:ext>
            </a:extLst>
          </p:cNvPr>
          <p:cNvPicPr>
            <a:picLocks noChangeAspect="1"/>
          </p:cNvPicPr>
          <p:nvPr/>
        </p:nvPicPr>
        <p:blipFill rotWithShape="1">
          <a:blip r:embed="rId4"/>
          <a:srcRect l="14196" t="27094" r="34937" b="14904"/>
          <a:stretch/>
        </p:blipFill>
        <p:spPr>
          <a:xfrm>
            <a:off x="834121" y="1028014"/>
            <a:ext cx="4411757" cy="3639141"/>
          </a:xfrm>
          <a:prstGeom prst="rect">
            <a:avLst/>
          </a:prstGeom>
        </p:spPr>
      </p:pic>
    </p:spTree>
    <p:extLst>
      <p:ext uri="{BB962C8B-B14F-4D97-AF65-F5344CB8AC3E}">
        <p14:creationId xmlns:p14="http://schemas.microsoft.com/office/powerpoint/2010/main" val="133611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4"/>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1021" y="284085"/>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0" name="Google Shape;150;p4"/>
          <p:cNvSpPr txBox="1">
            <a:spLocks noGrp="1"/>
          </p:cNvSpPr>
          <p:nvPr>
            <p:ph type="title"/>
          </p:nvPr>
        </p:nvSpPr>
        <p:spPr>
          <a:xfrm>
            <a:off x="581193" y="1012054"/>
            <a:ext cx="4076153" cy="403644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dirty="0">
                <a:solidFill>
                  <a:schemeClr val="dk2"/>
                </a:solidFill>
              </a:rPr>
              <a:t>V</a:t>
            </a:r>
            <a:r>
              <a:rPr lang="en-US" sz="2800" b="0" cap="none" dirty="0">
                <a:solidFill>
                  <a:schemeClr val="dk2"/>
                </a:solidFill>
                <a:latin typeface="Gill Sans"/>
                <a:ea typeface="Gill Sans"/>
                <a:cs typeface="Gill Sans"/>
                <a:sym typeface="Gill Sans"/>
              </a:rPr>
              <a:t>ULNERABILITY SCAN RESULTS</a:t>
            </a:r>
            <a:endParaRPr dirty="0"/>
          </a:p>
        </p:txBody>
      </p:sp>
      <p:sp>
        <p:nvSpPr>
          <p:cNvPr id="151" name="Google Shape;151;p4"/>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txBox="1">
            <a:spLocks noGrp="1"/>
          </p:cNvSpPr>
          <p:nvPr>
            <p:ph type="body" idx="1"/>
          </p:nvPr>
        </p:nvSpPr>
        <p:spPr>
          <a:xfrm>
            <a:off x="4776743" y="843377"/>
            <a:ext cx="6405607" cy="4778489"/>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b="1" dirty="0"/>
              <a:t>Summary of findings:</a:t>
            </a:r>
            <a:endParaRPr dirty="0"/>
          </a:p>
          <a:p>
            <a:pPr marL="457200" lvl="1" indent="-70104" algn="l" rtl="0">
              <a:spcBef>
                <a:spcPts val="840"/>
              </a:spcBef>
              <a:spcAft>
                <a:spcPts val="0"/>
              </a:spcAft>
              <a:buSzPts val="1104"/>
              <a:buFont typeface="Noto Sans Symbols"/>
              <a:buChar char="◼"/>
            </a:pPr>
            <a:r>
              <a:rPr lang="en-US" dirty="0"/>
              <a:t>Total number of actionable findings: </a:t>
            </a:r>
            <a:endParaRPr dirty="0"/>
          </a:p>
          <a:p>
            <a:pPr marL="914400" lvl="2" indent="-58419" algn="l" rtl="0">
              <a:spcBef>
                <a:spcPts val="800"/>
              </a:spcBef>
              <a:spcAft>
                <a:spcPts val="0"/>
              </a:spcAft>
              <a:buSzPts val="920"/>
              <a:buFont typeface="Noto Sans Symbols"/>
              <a:buChar char="◼"/>
            </a:pPr>
            <a:r>
              <a:rPr lang="en-US" dirty="0"/>
              <a:t>Critical:0</a:t>
            </a:r>
            <a:endParaRPr dirty="0"/>
          </a:p>
          <a:p>
            <a:pPr marL="914400" lvl="2" indent="-58419" algn="l" rtl="0">
              <a:spcBef>
                <a:spcPts val="800"/>
              </a:spcBef>
              <a:spcAft>
                <a:spcPts val="0"/>
              </a:spcAft>
              <a:buSzPts val="920"/>
              <a:buFont typeface="Noto Sans Symbols"/>
              <a:buChar char="◼"/>
            </a:pPr>
            <a:r>
              <a:rPr lang="en-US" dirty="0"/>
              <a:t>High: 0</a:t>
            </a:r>
            <a:endParaRPr dirty="0"/>
          </a:p>
          <a:p>
            <a:pPr marL="914400" lvl="2" indent="-58419" algn="l" rtl="0">
              <a:spcBef>
                <a:spcPts val="800"/>
              </a:spcBef>
              <a:spcAft>
                <a:spcPts val="0"/>
              </a:spcAft>
              <a:buSzPts val="920"/>
              <a:buFont typeface="Noto Sans Symbols"/>
              <a:buChar char="◼"/>
            </a:pPr>
            <a:r>
              <a:rPr lang="en-US" dirty="0"/>
              <a:t>Medium:2</a:t>
            </a:r>
            <a:endParaRPr dirty="0"/>
          </a:p>
          <a:p>
            <a:pPr marL="914400" lvl="2" indent="-58419" algn="l" rtl="0">
              <a:spcBef>
                <a:spcPts val="800"/>
              </a:spcBef>
              <a:spcAft>
                <a:spcPts val="0"/>
              </a:spcAft>
              <a:buSzPts val="920"/>
              <a:buFont typeface="Noto Sans Symbols"/>
              <a:buChar char="◼"/>
            </a:pPr>
            <a:r>
              <a:rPr lang="en-US" dirty="0"/>
              <a:t>Low:1</a:t>
            </a:r>
            <a:endParaRPr dirty="0"/>
          </a:p>
          <a:p>
            <a:pPr marL="0" lvl="0" indent="0" algn="l" rtl="0">
              <a:lnSpc>
                <a:spcPct val="100000"/>
              </a:lnSpc>
              <a:spcBef>
                <a:spcPts val="920"/>
              </a:spcBef>
              <a:spcAft>
                <a:spcPts val="0"/>
              </a:spcAft>
              <a:buSzPts val="1472"/>
              <a:buNone/>
            </a:pPr>
            <a:r>
              <a:rPr lang="en-US" dirty="0"/>
              <a:t>(insert screenshot from scan results dashboard)</a:t>
            </a:r>
          </a:p>
          <a:p>
            <a:pPr marL="0" lvl="0" indent="0" algn="l" rtl="0">
              <a:lnSpc>
                <a:spcPct val="100000"/>
              </a:lnSpc>
              <a:spcBef>
                <a:spcPts val="920"/>
              </a:spcBef>
              <a:spcAft>
                <a:spcPts val="0"/>
              </a:spcAft>
              <a:buSzPts val="1472"/>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FA41D4D8-5C35-5CC2-E035-E682F82717D4}"/>
              </a:ext>
            </a:extLst>
          </p:cNvPr>
          <p:cNvPicPr>
            <a:picLocks noChangeAspect="1"/>
          </p:cNvPicPr>
          <p:nvPr/>
        </p:nvPicPr>
        <p:blipFill rotWithShape="1">
          <a:blip r:embed="rId2"/>
          <a:srcRect l="13387" t="10169" r="14131" b="10642"/>
          <a:stretch/>
        </p:blipFill>
        <p:spPr>
          <a:xfrm>
            <a:off x="2032000" y="751616"/>
            <a:ext cx="8260839" cy="5640796"/>
          </a:xfrm>
          <a:prstGeom prst="rect">
            <a:avLst/>
          </a:prstGeom>
        </p:spPr>
      </p:pic>
    </p:spTree>
    <p:extLst>
      <p:ext uri="{BB962C8B-B14F-4D97-AF65-F5344CB8AC3E}">
        <p14:creationId xmlns:p14="http://schemas.microsoft.com/office/powerpoint/2010/main" val="114363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E0D048A-8F39-E4C6-FE96-41A627BC610C}"/>
              </a:ext>
            </a:extLst>
          </p:cNvPr>
          <p:cNvPicPr>
            <a:picLocks noChangeAspect="1"/>
          </p:cNvPicPr>
          <p:nvPr/>
        </p:nvPicPr>
        <p:blipFill>
          <a:blip r:embed="rId2"/>
          <a:stretch>
            <a:fillRect/>
          </a:stretch>
        </p:blipFill>
        <p:spPr>
          <a:xfrm>
            <a:off x="-1" y="933450"/>
            <a:ext cx="11830255" cy="4381500"/>
          </a:xfrm>
          <a:prstGeom prst="rect">
            <a:avLst/>
          </a:prstGeom>
        </p:spPr>
      </p:pic>
    </p:spTree>
    <p:extLst>
      <p:ext uri="{BB962C8B-B14F-4D97-AF65-F5344CB8AC3E}">
        <p14:creationId xmlns:p14="http://schemas.microsoft.com/office/powerpoint/2010/main" val="398513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5"/>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2" name="Google Shape;162;p5"/>
          <p:cNvSpPr txBox="1">
            <a:spLocks noGrp="1"/>
          </p:cNvSpPr>
          <p:nvPr>
            <p:ph type="title"/>
          </p:nvPr>
        </p:nvSpPr>
        <p:spPr>
          <a:xfrm>
            <a:off x="581193" y="702156"/>
            <a:ext cx="3568661" cy="51566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2800"/>
              <a:buFont typeface="Gill Sans"/>
              <a:buNone/>
            </a:pPr>
            <a:r>
              <a:rPr lang="en-US" sz="2800" b="0" cap="none" dirty="0">
                <a:solidFill>
                  <a:schemeClr val="dk2"/>
                </a:solidFill>
                <a:latin typeface="Gill Sans"/>
                <a:ea typeface="Gill Sans"/>
                <a:cs typeface="Gill Sans"/>
                <a:sym typeface="Gill Sans"/>
              </a:rPr>
              <a:t>REMEDIATION RECOMMENDATION</a:t>
            </a:r>
            <a:endParaRPr dirty="0"/>
          </a:p>
        </p:txBody>
      </p:sp>
      <p:sp>
        <p:nvSpPr>
          <p:cNvPr id="163" name="Google Shape;163;p5"/>
          <p:cNvSpPr/>
          <p:nvPr/>
        </p:nvSpPr>
        <p:spPr>
          <a:xfrm>
            <a:off x="446533" y="457199"/>
            <a:ext cx="4210812" cy="94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776743" y="457201"/>
            <a:ext cx="6834067" cy="94996"/>
          </a:xfrm>
          <a:prstGeom prst="rect">
            <a:avLst/>
          </a:prstGeom>
          <a:solidFill>
            <a:srgbClr val="3C4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a:spLocks noGrp="1"/>
          </p:cNvSpPr>
          <p:nvPr>
            <p:ph type="body" idx="1"/>
          </p:nvPr>
        </p:nvSpPr>
        <p:spPr>
          <a:xfrm>
            <a:off x="4776743" y="702157"/>
            <a:ext cx="6484091" cy="335384"/>
          </a:xfrm>
          <a:prstGeom prst="rect">
            <a:avLst/>
          </a:prstGeom>
          <a:noFill/>
          <a:ln>
            <a:noFill/>
          </a:ln>
        </p:spPr>
        <p:txBody>
          <a:bodyPr spcFirstLastPara="1" wrap="square" lIns="91425" tIns="45700" rIns="91425" bIns="45700" anchor="ctr" anchorCtr="0">
            <a:normAutofit/>
          </a:bodyPr>
          <a:lstStyle/>
          <a:p>
            <a:pPr marL="0" lvl="0" indent="-93472" algn="l" rtl="0">
              <a:lnSpc>
                <a:spcPct val="100000"/>
              </a:lnSpc>
              <a:spcBef>
                <a:spcPts val="0"/>
              </a:spcBef>
              <a:spcAft>
                <a:spcPts val="0"/>
              </a:spcAft>
              <a:buSzPts val="1472"/>
              <a:buFont typeface="Noto Sans Symbols"/>
              <a:buChar char="◼"/>
            </a:pPr>
            <a:r>
              <a:rPr lang="en-US" dirty="0"/>
              <a:t>Fix within 7 days</a:t>
            </a:r>
            <a:endParaRPr dirty="0"/>
          </a:p>
        </p:txBody>
      </p:sp>
      <p:graphicFrame>
        <p:nvGraphicFramePr>
          <p:cNvPr id="166" name="Google Shape;166;p5"/>
          <p:cNvGraphicFramePr/>
          <p:nvPr>
            <p:extLst>
              <p:ext uri="{D42A27DB-BD31-4B8C-83A1-F6EECF244321}">
                <p14:modId xmlns:p14="http://schemas.microsoft.com/office/powerpoint/2010/main" val="622712055"/>
              </p:ext>
            </p:extLst>
          </p:nvPr>
        </p:nvGraphicFramePr>
        <p:xfrm>
          <a:off x="4800102" y="1065378"/>
          <a:ext cx="6484125" cy="1066830"/>
        </p:xfrm>
        <a:graphic>
          <a:graphicData uri="http://schemas.openxmlformats.org/drawingml/2006/table">
            <a:tbl>
              <a:tblPr firstRow="1" bandRow="1">
                <a:noFill/>
                <a:tableStyleId>{A3C0395A-9842-42C8-B4D9-9EC4036B6AB2}</a:tableStyleId>
              </a:tblPr>
              <a:tblGrid>
                <a:gridCol w="2161375">
                  <a:extLst>
                    <a:ext uri="{9D8B030D-6E8A-4147-A177-3AD203B41FA5}">
                      <a16:colId xmlns:a16="http://schemas.microsoft.com/office/drawing/2014/main" val="20000"/>
                    </a:ext>
                  </a:extLst>
                </a:gridCol>
                <a:gridCol w="2161375">
                  <a:extLst>
                    <a:ext uri="{9D8B030D-6E8A-4147-A177-3AD203B41FA5}">
                      <a16:colId xmlns:a16="http://schemas.microsoft.com/office/drawing/2014/main" val="20001"/>
                    </a:ext>
                  </a:extLst>
                </a:gridCol>
                <a:gridCol w="2161375">
                  <a:extLst>
                    <a:ext uri="{9D8B030D-6E8A-4147-A177-3AD203B41FA5}">
                      <a16:colId xmlns:a16="http://schemas.microsoft.com/office/drawing/2014/main" val="20002"/>
                    </a:ext>
                  </a:extLst>
                </a:gridCol>
              </a:tblGrid>
              <a:tr h="207990">
                <a:tc>
                  <a:txBody>
                    <a:bodyPr/>
                    <a:lstStyle/>
                    <a:p>
                      <a:pPr marL="0" marR="0" lvl="0" indent="0" algn="l" rtl="0">
                        <a:spcBef>
                          <a:spcPts val="0"/>
                        </a:spcBef>
                        <a:spcAft>
                          <a:spcPts val="0"/>
                        </a:spcAft>
                        <a:buNone/>
                      </a:pPr>
                      <a:r>
                        <a:rPr lang="en-US" sz="1600" u="none" strike="noStrike" cap="none"/>
                        <a:t>Finding</a:t>
                      </a:r>
                      <a:endParaRPr/>
                    </a:p>
                  </a:txBody>
                  <a:tcPr marL="91450" marR="91450" marT="45725" marB="45725"/>
                </a:tc>
                <a:tc>
                  <a:txBody>
                    <a:bodyPr/>
                    <a:lstStyle/>
                    <a:p>
                      <a:pPr marL="0" marR="0" lvl="0" indent="0" algn="l" rtl="0">
                        <a:spcBef>
                          <a:spcPts val="0"/>
                        </a:spcBef>
                        <a:spcAft>
                          <a:spcPts val="0"/>
                        </a:spcAft>
                        <a:buNone/>
                      </a:pPr>
                      <a:r>
                        <a:rPr lang="en-US" sz="1600" dirty="0"/>
                        <a:t>Severity Rating</a:t>
                      </a:r>
                      <a:endParaRPr dirty="0"/>
                    </a:p>
                  </a:txBody>
                  <a:tcPr marL="91450" marR="91450" marT="45725" marB="45725"/>
                </a:tc>
                <a:tc>
                  <a:txBody>
                    <a:bodyPr/>
                    <a:lstStyle/>
                    <a:p>
                      <a:pPr marL="0" marR="0" lvl="0" indent="0" algn="l" rtl="0">
                        <a:spcBef>
                          <a:spcPts val="0"/>
                        </a:spcBef>
                        <a:spcAft>
                          <a:spcPts val="0"/>
                        </a:spcAft>
                        <a:buNone/>
                      </a:pPr>
                      <a:r>
                        <a:rPr lang="en-US" sz="1600"/>
                        <a:t>Recommended Fix</a:t>
                      </a:r>
                      <a:endParaRPr/>
                    </a:p>
                  </a:txBody>
                  <a:tcPr marL="91450" marR="91450" marT="45725" marB="45725"/>
                </a:tc>
                <a:extLst>
                  <a:ext uri="{0D108BD9-81ED-4DB2-BD59-A6C34878D82A}">
                    <a16:rowId xmlns:a16="http://schemas.microsoft.com/office/drawing/2014/main" val="10000"/>
                  </a:ext>
                </a:extLst>
              </a:tr>
              <a:tr h="226897">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226897">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3"/>
                  </a:ext>
                </a:extLst>
              </a:tr>
            </a:tbl>
          </a:graphicData>
        </a:graphic>
      </p:graphicFrame>
      <p:sp>
        <p:nvSpPr>
          <p:cNvPr id="167" name="Google Shape;167;p5"/>
          <p:cNvSpPr txBox="1"/>
          <p:nvPr/>
        </p:nvSpPr>
        <p:spPr>
          <a:xfrm>
            <a:off x="4800102" y="2371387"/>
            <a:ext cx="6439464" cy="335384"/>
          </a:xfrm>
          <a:prstGeom prst="rect">
            <a:avLst/>
          </a:prstGeom>
          <a:noFill/>
          <a:ln>
            <a:noFill/>
          </a:ln>
        </p:spPr>
        <p:txBody>
          <a:bodyPr spcFirstLastPara="1" wrap="square" lIns="91425" tIns="45700" rIns="91425" bIns="45700" anchor="ctr" anchorCtr="0">
            <a:normAutofit/>
          </a:bodyPr>
          <a:lstStyle/>
          <a:p>
            <a:pPr marL="0" marR="0" lvl="0" indent="-93472" algn="l" rtl="0">
              <a:lnSpc>
                <a:spcPct val="100000"/>
              </a:lnSpc>
              <a:spcBef>
                <a:spcPts val="0"/>
              </a:spcBef>
              <a:spcAft>
                <a:spcPts val="0"/>
              </a:spcAft>
              <a:buClr>
                <a:schemeClr val="accent1"/>
              </a:buClr>
              <a:buSzPts val="1472"/>
              <a:buFont typeface="Noto Sans Symbols"/>
              <a:buChar char="◼"/>
            </a:pPr>
            <a:r>
              <a:rPr lang="en-US" sz="1600" b="0" i="0" u="none" strike="noStrike" cap="none" dirty="0">
                <a:solidFill>
                  <a:srgbClr val="3F3F3F"/>
                </a:solidFill>
                <a:latin typeface="Gill Sans"/>
                <a:ea typeface="Gill Sans"/>
                <a:cs typeface="Gill Sans"/>
                <a:sym typeface="Gill Sans"/>
              </a:rPr>
              <a:t>Fix within 30 days –based on severity</a:t>
            </a:r>
            <a:endParaRPr dirty="0"/>
          </a:p>
        </p:txBody>
      </p:sp>
      <p:graphicFrame>
        <p:nvGraphicFramePr>
          <p:cNvPr id="168" name="Google Shape;168;p5"/>
          <p:cNvGraphicFramePr/>
          <p:nvPr>
            <p:extLst>
              <p:ext uri="{D42A27DB-BD31-4B8C-83A1-F6EECF244321}">
                <p14:modId xmlns:p14="http://schemas.microsoft.com/office/powerpoint/2010/main" val="3151681797"/>
              </p:ext>
            </p:extLst>
          </p:nvPr>
        </p:nvGraphicFramePr>
        <p:xfrm>
          <a:off x="4821370" y="2744254"/>
          <a:ext cx="6484125" cy="1432590"/>
        </p:xfrm>
        <a:graphic>
          <a:graphicData uri="http://schemas.openxmlformats.org/drawingml/2006/table">
            <a:tbl>
              <a:tblPr firstRow="1" bandRow="1">
                <a:noFill/>
                <a:tableStyleId>{A3C0395A-9842-42C8-B4D9-9EC4036B6AB2}</a:tableStyleId>
              </a:tblPr>
              <a:tblGrid>
                <a:gridCol w="2681720">
                  <a:extLst>
                    <a:ext uri="{9D8B030D-6E8A-4147-A177-3AD203B41FA5}">
                      <a16:colId xmlns:a16="http://schemas.microsoft.com/office/drawing/2014/main" val="20000"/>
                    </a:ext>
                  </a:extLst>
                </a:gridCol>
                <a:gridCol w="1641030">
                  <a:extLst>
                    <a:ext uri="{9D8B030D-6E8A-4147-A177-3AD203B41FA5}">
                      <a16:colId xmlns:a16="http://schemas.microsoft.com/office/drawing/2014/main" val="20001"/>
                    </a:ext>
                  </a:extLst>
                </a:gridCol>
                <a:gridCol w="2161375">
                  <a:extLst>
                    <a:ext uri="{9D8B030D-6E8A-4147-A177-3AD203B41FA5}">
                      <a16:colId xmlns:a16="http://schemas.microsoft.com/office/drawing/2014/main" val="20002"/>
                    </a:ext>
                  </a:extLst>
                </a:gridCol>
              </a:tblGrid>
              <a:tr h="0">
                <a:tc>
                  <a:txBody>
                    <a:bodyPr/>
                    <a:lstStyle/>
                    <a:p>
                      <a:pPr marL="0" marR="0" lvl="0" indent="0" algn="l" rtl="0">
                        <a:spcBef>
                          <a:spcPts val="0"/>
                        </a:spcBef>
                        <a:spcAft>
                          <a:spcPts val="0"/>
                        </a:spcAft>
                        <a:buNone/>
                      </a:pPr>
                      <a:r>
                        <a:rPr lang="en-US" sz="1600" dirty="0"/>
                        <a:t>Finding</a:t>
                      </a:r>
                      <a:endParaRPr dirty="0"/>
                    </a:p>
                  </a:txBody>
                  <a:tcPr marL="91450" marR="91450" marT="45725" marB="45725"/>
                </a:tc>
                <a:tc>
                  <a:txBody>
                    <a:bodyPr/>
                    <a:lstStyle/>
                    <a:p>
                      <a:pPr marL="0" marR="0" lvl="0" indent="0" algn="l" rtl="0">
                        <a:spcBef>
                          <a:spcPts val="0"/>
                        </a:spcBef>
                        <a:spcAft>
                          <a:spcPts val="0"/>
                        </a:spcAft>
                        <a:buNone/>
                      </a:pPr>
                      <a:r>
                        <a:rPr lang="en-US" sz="1600"/>
                        <a:t>Severity Rating</a:t>
                      </a:r>
                      <a:endParaRPr/>
                    </a:p>
                  </a:txBody>
                  <a:tcPr marL="91450" marR="91450" marT="45725" marB="45725"/>
                </a:tc>
                <a:tc>
                  <a:txBody>
                    <a:bodyPr/>
                    <a:lstStyle/>
                    <a:p>
                      <a:pPr marL="0" marR="0" lvl="0" indent="0" algn="l" rtl="0">
                        <a:spcBef>
                          <a:spcPts val="0"/>
                        </a:spcBef>
                        <a:spcAft>
                          <a:spcPts val="0"/>
                        </a:spcAft>
                        <a:buNone/>
                      </a:pPr>
                      <a:r>
                        <a:rPr lang="en-US" sz="1600"/>
                        <a:t>Recommended Fix</a:t>
                      </a:r>
                      <a:endParaRPr/>
                    </a:p>
                  </a:txBody>
                  <a:tcPr marL="91450" marR="91450" marT="45725" marB="45725"/>
                </a:tc>
                <a:extLst>
                  <a:ext uri="{0D108BD9-81ED-4DB2-BD59-A6C34878D82A}">
                    <a16:rowId xmlns:a16="http://schemas.microsoft.com/office/drawing/2014/main" val="10000"/>
                  </a:ext>
                </a:extLst>
              </a:tr>
              <a:tr h="617821">
                <a:tc>
                  <a:txBody>
                    <a:bodyPr/>
                    <a:lstStyle/>
                    <a:p>
                      <a:pPr marL="0" marR="0" lvl="0" indent="0" algn="l" rtl="0">
                        <a:spcBef>
                          <a:spcPts val="0"/>
                        </a:spcBef>
                        <a:spcAft>
                          <a:spcPts val="0"/>
                        </a:spcAft>
                        <a:buNone/>
                      </a:pPr>
                      <a:r>
                        <a:rPr lang="en-US" sz="1200" dirty="0"/>
                        <a:t>DNS server recursive query cache poisoning weakness</a:t>
                      </a:r>
                      <a:endParaRPr sz="1200" dirty="0"/>
                    </a:p>
                  </a:txBody>
                  <a:tcPr marL="91450" marR="91450" marT="45725" marB="45725"/>
                </a:tc>
                <a:tc>
                  <a:txBody>
                    <a:bodyPr/>
                    <a:lstStyle/>
                    <a:p>
                      <a:pPr marL="0" marR="0" lvl="0" indent="0" algn="l" rtl="0">
                        <a:spcBef>
                          <a:spcPts val="0"/>
                        </a:spcBef>
                        <a:spcAft>
                          <a:spcPts val="0"/>
                        </a:spcAft>
                        <a:buNone/>
                      </a:pPr>
                      <a:r>
                        <a:rPr lang="en-US" sz="1200" dirty="0"/>
                        <a:t>5.0 -medium</a:t>
                      </a:r>
                      <a:endParaRPr sz="1200" dirty="0"/>
                    </a:p>
                  </a:txBody>
                  <a:tcPr marL="91450" marR="91450" marT="45725" marB="45725"/>
                </a:tc>
                <a:tc>
                  <a:txBody>
                    <a:bodyPr/>
                    <a:lstStyle/>
                    <a:p>
                      <a:pPr marL="0" marR="0" lvl="0" indent="0" algn="l" rtl="0">
                        <a:spcBef>
                          <a:spcPts val="0"/>
                        </a:spcBef>
                        <a:spcAft>
                          <a:spcPts val="0"/>
                        </a:spcAft>
                        <a:buNone/>
                      </a:pPr>
                      <a:r>
                        <a:rPr lang="en-US" sz="1200" dirty="0"/>
                        <a:t>Restrict recursive </a:t>
                      </a:r>
                      <a:r>
                        <a:rPr lang="en-US" sz="1200" dirty="0" err="1"/>
                        <a:t>querys</a:t>
                      </a:r>
                      <a:r>
                        <a:rPr lang="en-US" sz="1200" dirty="0"/>
                        <a:t> to host that should use the nameserver</a:t>
                      </a:r>
                      <a:endParaRPr sz="1200" dirty="0"/>
                    </a:p>
                  </a:txBody>
                  <a:tcPr marL="91450" marR="91450" marT="45725" marB="45725"/>
                </a:tc>
                <a:extLst>
                  <a:ext uri="{0D108BD9-81ED-4DB2-BD59-A6C34878D82A}">
                    <a16:rowId xmlns:a16="http://schemas.microsoft.com/office/drawing/2014/main" val="10001"/>
                  </a:ext>
                </a:extLst>
              </a:tr>
              <a:tr h="441304">
                <a:tc>
                  <a:txBody>
                    <a:bodyPr/>
                    <a:lstStyle/>
                    <a:p>
                      <a:pPr marL="0" marR="0" lvl="0" indent="0" algn="l" rtl="0">
                        <a:spcBef>
                          <a:spcPts val="0"/>
                        </a:spcBef>
                        <a:spcAft>
                          <a:spcPts val="0"/>
                        </a:spcAft>
                        <a:buNone/>
                      </a:pPr>
                      <a:r>
                        <a:rPr lang="en-US" sz="1200" dirty="0"/>
                        <a:t>DNS spoof request amplification DDOS</a:t>
                      </a:r>
                      <a:endParaRPr sz="1200" dirty="0"/>
                    </a:p>
                  </a:txBody>
                  <a:tcPr marL="91450" marR="91450" marT="45725" marB="45725"/>
                </a:tc>
                <a:tc>
                  <a:txBody>
                    <a:bodyPr/>
                    <a:lstStyle/>
                    <a:p>
                      <a:pPr marL="0" marR="0" lvl="0" indent="0" algn="l" rtl="0">
                        <a:spcBef>
                          <a:spcPts val="0"/>
                        </a:spcBef>
                        <a:spcAft>
                          <a:spcPts val="0"/>
                        </a:spcAft>
                        <a:buNone/>
                      </a:pPr>
                      <a:r>
                        <a:rPr lang="en-US" sz="1200" dirty="0"/>
                        <a:t>5.0-meduim</a:t>
                      </a:r>
                      <a:endParaRPr sz="1200" dirty="0"/>
                    </a:p>
                  </a:txBody>
                  <a:tcPr marL="91450" marR="91450" marT="45725" marB="45725"/>
                </a:tc>
                <a:tc>
                  <a:txBody>
                    <a:bodyPr/>
                    <a:lstStyle/>
                    <a:p>
                      <a:pPr marL="0" marR="0" lvl="0" indent="0" algn="l" rtl="0">
                        <a:spcBef>
                          <a:spcPts val="0"/>
                        </a:spcBef>
                        <a:spcAft>
                          <a:spcPts val="0"/>
                        </a:spcAft>
                        <a:buNone/>
                      </a:pPr>
                      <a:r>
                        <a:rPr lang="en-US" sz="1200" dirty="0"/>
                        <a:t>Restrict access of DNS server from public network</a:t>
                      </a:r>
                      <a:endParaRPr sz="1200" dirty="0"/>
                    </a:p>
                  </a:txBody>
                  <a:tcPr marL="91450" marR="91450" marT="45725" marB="45725"/>
                </a:tc>
                <a:extLst>
                  <a:ext uri="{0D108BD9-81ED-4DB2-BD59-A6C34878D82A}">
                    <a16:rowId xmlns:a16="http://schemas.microsoft.com/office/drawing/2014/main" val="10002"/>
                  </a:ext>
                </a:extLst>
              </a:tr>
            </a:tbl>
          </a:graphicData>
        </a:graphic>
      </p:graphicFrame>
      <p:sp>
        <p:nvSpPr>
          <p:cNvPr id="169" name="Google Shape;169;p5"/>
          <p:cNvSpPr txBox="1"/>
          <p:nvPr/>
        </p:nvSpPr>
        <p:spPr>
          <a:xfrm>
            <a:off x="4703104" y="4453506"/>
            <a:ext cx="6484091" cy="335384"/>
          </a:xfrm>
          <a:prstGeom prst="rect">
            <a:avLst/>
          </a:prstGeom>
          <a:noFill/>
          <a:ln>
            <a:noFill/>
          </a:ln>
        </p:spPr>
        <p:txBody>
          <a:bodyPr spcFirstLastPara="1" wrap="square" lIns="91425" tIns="45700" rIns="91425" bIns="45700" anchor="ctr" anchorCtr="0">
            <a:normAutofit/>
          </a:bodyPr>
          <a:lstStyle/>
          <a:p>
            <a:pPr marL="0" marR="0" lvl="0" indent="-93472" algn="l" rtl="0">
              <a:lnSpc>
                <a:spcPct val="100000"/>
              </a:lnSpc>
              <a:spcBef>
                <a:spcPts val="0"/>
              </a:spcBef>
              <a:spcAft>
                <a:spcPts val="0"/>
              </a:spcAft>
              <a:buClr>
                <a:schemeClr val="accent1"/>
              </a:buClr>
              <a:buSzPts val="1472"/>
              <a:buFont typeface="Noto Sans Symbols"/>
              <a:buChar char="◼"/>
            </a:pPr>
            <a:r>
              <a:rPr lang="en-US" sz="1600" b="0" i="0" u="none" strike="noStrike" cap="none" dirty="0">
                <a:solidFill>
                  <a:srgbClr val="3F3F3F"/>
                </a:solidFill>
                <a:latin typeface="Gill Sans"/>
                <a:ea typeface="Gill Sans"/>
                <a:cs typeface="Gill Sans"/>
                <a:sym typeface="Gill Sans"/>
              </a:rPr>
              <a:t>Fix within 60 </a:t>
            </a:r>
            <a:r>
              <a:rPr lang="en-US" sz="1600" b="0" i="0" u="none" strike="noStrike" cap="none">
                <a:solidFill>
                  <a:srgbClr val="3F3F3F"/>
                </a:solidFill>
                <a:latin typeface="Gill Sans"/>
                <a:ea typeface="Gill Sans"/>
                <a:cs typeface="Gill Sans"/>
                <a:sym typeface="Gill Sans"/>
              </a:rPr>
              <a:t>days - </a:t>
            </a:r>
            <a:r>
              <a:rPr lang="en-US" sz="1400" b="0" i="0" u="none" strike="noStrike" cap="none">
                <a:solidFill>
                  <a:srgbClr val="3F3F3F"/>
                </a:solidFill>
                <a:latin typeface="Gill Sans"/>
                <a:ea typeface="Gill Sans"/>
                <a:cs typeface="Gill Sans"/>
                <a:sym typeface="Gill Sans"/>
              </a:rPr>
              <a:t>based on severity</a:t>
            </a:r>
            <a:endParaRPr dirty="0"/>
          </a:p>
        </p:txBody>
      </p:sp>
      <p:graphicFrame>
        <p:nvGraphicFramePr>
          <p:cNvPr id="170" name="Google Shape;170;p5"/>
          <p:cNvGraphicFramePr/>
          <p:nvPr>
            <p:extLst>
              <p:ext uri="{D42A27DB-BD31-4B8C-83A1-F6EECF244321}">
                <p14:modId xmlns:p14="http://schemas.microsoft.com/office/powerpoint/2010/main" val="2046346502"/>
              </p:ext>
            </p:extLst>
          </p:nvPr>
        </p:nvGraphicFramePr>
        <p:xfrm>
          <a:off x="4861172" y="4846847"/>
          <a:ext cx="6404520" cy="1341150"/>
        </p:xfrm>
        <a:graphic>
          <a:graphicData uri="http://schemas.openxmlformats.org/drawingml/2006/table">
            <a:tbl>
              <a:tblPr firstRow="1" bandRow="1">
                <a:noFill/>
                <a:tableStyleId>{A3C0395A-9842-42C8-B4D9-9EC4036B6AB2}</a:tableStyleId>
              </a:tblPr>
              <a:tblGrid>
                <a:gridCol w="2134840">
                  <a:extLst>
                    <a:ext uri="{9D8B030D-6E8A-4147-A177-3AD203B41FA5}">
                      <a16:colId xmlns:a16="http://schemas.microsoft.com/office/drawing/2014/main" val="20000"/>
                    </a:ext>
                  </a:extLst>
                </a:gridCol>
                <a:gridCol w="2134840">
                  <a:extLst>
                    <a:ext uri="{9D8B030D-6E8A-4147-A177-3AD203B41FA5}">
                      <a16:colId xmlns:a16="http://schemas.microsoft.com/office/drawing/2014/main" val="20001"/>
                    </a:ext>
                  </a:extLst>
                </a:gridCol>
                <a:gridCol w="2134840">
                  <a:extLst>
                    <a:ext uri="{9D8B030D-6E8A-4147-A177-3AD203B41FA5}">
                      <a16:colId xmlns:a16="http://schemas.microsoft.com/office/drawing/2014/main" val="20002"/>
                    </a:ext>
                  </a:extLst>
                </a:gridCol>
              </a:tblGrid>
              <a:tr h="286415">
                <a:tc>
                  <a:txBody>
                    <a:bodyPr/>
                    <a:lstStyle/>
                    <a:p>
                      <a:pPr marL="0" marR="0" lvl="0" indent="0" algn="l" rtl="0">
                        <a:spcBef>
                          <a:spcPts val="0"/>
                        </a:spcBef>
                        <a:spcAft>
                          <a:spcPts val="0"/>
                        </a:spcAft>
                        <a:buNone/>
                      </a:pPr>
                      <a:r>
                        <a:rPr lang="en-US" sz="1600" dirty="0"/>
                        <a:t>Finding</a:t>
                      </a:r>
                      <a:endParaRPr lang="en-US" dirty="0"/>
                    </a:p>
                  </a:txBody>
                  <a:tcPr marL="91450" marR="91450" marT="45725" marB="45725"/>
                </a:tc>
                <a:tc>
                  <a:txBody>
                    <a:bodyPr/>
                    <a:lstStyle/>
                    <a:p>
                      <a:pPr marL="0" marR="0" lvl="0" indent="0" algn="l" rtl="0">
                        <a:spcBef>
                          <a:spcPts val="0"/>
                        </a:spcBef>
                        <a:spcAft>
                          <a:spcPts val="0"/>
                        </a:spcAft>
                        <a:buNone/>
                      </a:pPr>
                      <a:r>
                        <a:rPr lang="en-US" sz="1600" dirty="0"/>
                        <a:t>Severity Rating</a:t>
                      </a:r>
                      <a:endParaRPr dirty="0"/>
                    </a:p>
                  </a:txBody>
                  <a:tcPr marL="91450" marR="91450" marT="45725" marB="45725"/>
                </a:tc>
                <a:tc>
                  <a:txBody>
                    <a:bodyPr/>
                    <a:lstStyle/>
                    <a:p>
                      <a:pPr marL="0" marR="0" lvl="0" indent="0" algn="l" rtl="0">
                        <a:spcBef>
                          <a:spcPts val="0"/>
                        </a:spcBef>
                        <a:spcAft>
                          <a:spcPts val="0"/>
                        </a:spcAft>
                        <a:buNone/>
                      </a:pPr>
                      <a:r>
                        <a:rPr lang="en-US" sz="1600"/>
                        <a:t>Recommended Fix</a:t>
                      </a:r>
                      <a:endParaRPr/>
                    </a:p>
                  </a:txBody>
                  <a:tcPr marL="91450" marR="91450" marT="45725" marB="45725"/>
                </a:tc>
                <a:extLst>
                  <a:ext uri="{0D108BD9-81ED-4DB2-BD59-A6C34878D82A}">
                    <a16:rowId xmlns:a16="http://schemas.microsoft.com/office/drawing/2014/main" val="10000"/>
                  </a:ext>
                </a:extLst>
              </a:tr>
              <a:tr h="546785">
                <a:tc>
                  <a:txBody>
                    <a:bodyPr/>
                    <a:lstStyle/>
                    <a:p>
                      <a:pPr marL="0" marR="0" lvl="0" indent="0" algn="l" rtl="0">
                        <a:spcBef>
                          <a:spcPts val="0"/>
                        </a:spcBef>
                        <a:spcAft>
                          <a:spcPts val="0"/>
                        </a:spcAft>
                        <a:buNone/>
                      </a:pPr>
                      <a:r>
                        <a:rPr lang="en-US" sz="1200" dirty="0"/>
                        <a:t>DHCP server detection</a:t>
                      </a:r>
                      <a:endParaRPr sz="1200" dirty="0"/>
                    </a:p>
                  </a:txBody>
                  <a:tcPr marL="91450" marR="91450" marT="45725" marB="45725"/>
                </a:tc>
                <a:tc>
                  <a:txBody>
                    <a:bodyPr/>
                    <a:lstStyle/>
                    <a:p>
                      <a:pPr marL="0" marR="0" lvl="0" indent="0" algn="l" rtl="0">
                        <a:spcBef>
                          <a:spcPts val="0"/>
                        </a:spcBef>
                        <a:spcAft>
                          <a:spcPts val="0"/>
                        </a:spcAft>
                        <a:buNone/>
                      </a:pPr>
                      <a:r>
                        <a:rPr lang="en-US" sz="1200" dirty="0"/>
                        <a:t>Low-3.3</a:t>
                      </a:r>
                      <a:endParaRPr sz="1200" dirty="0"/>
                    </a:p>
                  </a:txBody>
                  <a:tcPr marL="91450" marR="91450" marT="45725" marB="45725"/>
                </a:tc>
                <a:tc>
                  <a:txBody>
                    <a:bodyPr/>
                    <a:lstStyle/>
                    <a:p>
                      <a:pPr marL="0" marR="0" lvl="0" indent="0" algn="l" rtl="0">
                        <a:spcBef>
                          <a:spcPts val="0"/>
                        </a:spcBef>
                        <a:spcAft>
                          <a:spcPts val="0"/>
                        </a:spcAft>
                        <a:buNone/>
                      </a:pPr>
                      <a:r>
                        <a:rPr lang="en-US" sz="1200" dirty="0"/>
                        <a:t>Applying filter to keep the info off the network and remove options not in use</a:t>
                      </a:r>
                      <a:endParaRPr sz="1200" dirty="0"/>
                    </a:p>
                  </a:txBody>
                  <a:tcPr marL="91450" marR="91450" marT="45725" marB="45725"/>
                </a:tc>
                <a:extLst>
                  <a:ext uri="{0D108BD9-81ED-4DB2-BD59-A6C34878D82A}">
                    <a16:rowId xmlns:a16="http://schemas.microsoft.com/office/drawing/2014/main" val="10001"/>
                  </a:ext>
                </a:extLst>
              </a:tr>
              <a:tr h="31245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DividendVTI">
  <a:themeElements>
    <a:clrScheme name="AnalogousFromDarkSeedRightStep">
      <a:dk1>
        <a:srgbClr val="000000"/>
      </a:dk1>
      <a:lt1>
        <a:srgbClr val="FFFFFF"/>
      </a:lt1>
      <a:dk2>
        <a:srgbClr val="243741"/>
      </a:dk2>
      <a:lt2>
        <a:srgbClr val="E8E4E2"/>
      </a:lt2>
      <a:accent1>
        <a:srgbClr val="3DA2D3"/>
      </a:accent1>
      <a:accent2>
        <a:srgbClr val="375BC5"/>
      </a:accent2>
      <a:accent3>
        <a:srgbClr val="604AD6"/>
      </a:accent3>
      <a:accent4>
        <a:srgbClr val="8938C5"/>
      </a:accent4>
      <a:accent5>
        <a:srgbClr val="D23DD3"/>
      </a:accent5>
      <a:accent6>
        <a:srgbClr val="C12B84"/>
      </a:accent6>
      <a:hlink>
        <a:srgbClr val="41923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VTI">
  <a:themeElements>
    <a:clrScheme name="AnalogousFromDarkSeedRightStep">
      <a:dk1>
        <a:srgbClr val="000000"/>
      </a:dk1>
      <a:lt1>
        <a:srgbClr val="FFFFFF"/>
      </a:lt1>
      <a:dk2>
        <a:srgbClr val="243741"/>
      </a:dk2>
      <a:lt2>
        <a:srgbClr val="E8E4E2"/>
      </a:lt2>
      <a:accent1>
        <a:srgbClr val="3DA2D3"/>
      </a:accent1>
      <a:accent2>
        <a:srgbClr val="375BC5"/>
      </a:accent2>
      <a:accent3>
        <a:srgbClr val="604AD6"/>
      </a:accent3>
      <a:accent4>
        <a:srgbClr val="8938C5"/>
      </a:accent4>
      <a:accent5>
        <a:srgbClr val="D23DD3"/>
      </a:accent5>
      <a:accent6>
        <a:srgbClr val="C12B84"/>
      </a:accent6>
      <a:hlink>
        <a:srgbClr val="41923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28326</TotalTime>
  <Words>1855</Words>
  <Application>Microsoft Macintosh PowerPoint</Application>
  <PresentationFormat>Widescreen</PresentationFormat>
  <Paragraphs>114</Paragraphs>
  <Slides>18</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Noto Sans Symbols</vt:lpstr>
      <vt:lpstr>Times New Roman</vt:lpstr>
      <vt:lpstr>Arial</vt:lpstr>
      <vt:lpstr>Gill Sans</vt:lpstr>
      <vt:lpstr>DividendVTI</vt:lpstr>
      <vt:lpstr>DividendVTI</vt:lpstr>
      <vt:lpstr>FINAL PROJECT TEMPLATE</vt:lpstr>
      <vt:lpstr>THREAT SUMMARY</vt:lpstr>
      <vt:lpstr>  THREAT   SUMMARY</vt:lpstr>
      <vt:lpstr>VULNERABILITY SCANNING TARGETS</vt:lpstr>
      <vt:lpstr>PowerPoint Presentation</vt:lpstr>
      <vt:lpstr>VULNERABILITY SCAN RESULTS</vt:lpstr>
      <vt:lpstr>PowerPoint Presentation</vt:lpstr>
      <vt:lpstr>PowerPoint Presentation</vt:lpstr>
      <vt:lpstr>REMEDIATION RECOMMENDATION</vt:lpstr>
      <vt:lpstr>PASSWORD PENETRATION TEST OUTCOME</vt:lpstr>
      <vt:lpstr>PowerPoint Presentation</vt:lpstr>
      <vt:lpstr>PowerPoint Presentation</vt:lpstr>
      <vt:lpstr>INCIDENT RESPONSE PRELIMINARY ASSESSMENT</vt:lpstr>
      <vt:lpstr>INCIDENT RESPONSE PRELIMINARY ASSESSMENT</vt:lpstr>
      <vt:lpstr>INCIDENT RESPONSE PRELIMINARY ASSESSMENT</vt:lpstr>
      <vt:lpstr>INCIDENT RESPONSE RECOMMENDED ACTION</vt:lpstr>
      <vt:lpstr>INCIDENT RESPONSE RECOMMENDED ACTION</vt:lpstr>
      <vt:lpstr>INCIDENT RESPONSE RECOMMENDED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TEMPLATE</dc:title>
  <dc:creator>Christine Izuakor</dc:creator>
  <cp:lastModifiedBy>Dindukuri, SahithiCharitha</cp:lastModifiedBy>
  <cp:revision>29</cp:revision>
  <dcterms:created xsi:type="dcterms:W3CDTF">2020-04-24T02:20:58Z</dcterms:created>
  <dcterms:modified xsi:type="dcterms:W3CDTF">2022-10-28T22:19:48Z</dcterms:modified>
</cp:coreProperties>
</file>